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344" r:id="rId3"/>
    <p:sldId id="345" r:id="rId4"/>
    <p:sldId id="346" r:id="rId5"/>
    <p:sldId id="347" r:id="rId6"/>
    <p:sldId id="348" r:id="rId7"/>
    <p:sldId id="349" r:id="rId8"/>
    <p:sldId id="350" r:id="rId9"/>
    <p:sldId id="351" r:id="rId10"/>
    <p:sldId id="352" r:id="rId11"/>
    <p:sldId id="353" r:id="rId12"/>
    <p:sldId id="354" r:id="rId13"/>
    <p:sldId id="355" r:id="rId14"/>
    <p:sldId id="356" r:id="rId15"/>
    <p:sldId id="357" r:id="rId16"/>
    <p:sldId id="358" r:id="rId17"/>
    <p:sldId id="359" r:id="rId18"/>
    <p:sldId id="360" r:id="rId19"/>
    <p:sldId id="361" r:id="rId20"/>
    <p:sldId id="362" r:id="rId21"/>
    <p:sldId id="363" r:id="rId22"/>
    <p:sldId id="364" r:id="rId23"/>
    <p:sldId id="365" r:id="rId24"/>
    <p:sldId id="366" r:id="rId25"/>
    <p:sldId id="367" r:id="rId26"/>
    <p:sldId id="372" r:id="rId27"/>
    <p:sldId id="373" r:id="rId28"/>
    <p:sldId id="370" r:id="rId29"/>
    <p:sldId id="322" r:id="rId30"/>
    <p:sldId id="323" r:id="rId31"/>
    <p:sldId id="324" r:id="rId32"/>
    <p:sldId id="325" r:id="rId33"/>
    <p:sldId id="326" r:id="rId34"/>
    <p:sldId id="327" r:id="rId35"/>
    <p:sldId id="328" r:id="rId36"/>
    <p:sldId id="330" r:id="rId37"/>
    <p:sldId id="331" r:id="rId38"/>
    <p:sldId id="332" r:id="rId39"/>
    <p:sldId id="333" r:id="rId40"/>
    <p:sldId id="336" r:id="rId41"/>
    <p:sldId id="335" r:id="rId42"/>
    <p:sldId id="337" r:id="rId43"/>
    <p:sldId id="368" r:id="rId44"/>
    <p:sldId id="338" r:id="rId45"/>
    <p:sldId id="339" r:id="rId46"/>
    <p:sldId id="340" r:id="rId47"/>
    <p:sldId id="341" r:id="rId48"/>
    <p:sldId id="342" r:id="rId49"/>
    <p:sldId id="343" r:id="rId50"/>
    <p:sldId id="369"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82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7CBCBD-B43E-4DEF-82A9-E978FF2D0436}" type="datetimeFigureOut">
              <a:rPr lang="en-US" smtClean="0"/>
              <a:t>8/15/2019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994A3A-1AB1-4020-AA15-4093D9EBC32C}" type="slidenum">
              <a:rPr lang="en-US" smtClean="0"/>
              <a:t>‹#›</a:t>
            </a:fld>
            <a:endParaRPr lang="en-US"/>
          </a:p>
        </p:txBody>
      </p:sp>
    </p:spTree>
    <p:extLst>
      <p:ext uri="{BB962C8B-B14F-4D97-AF65-F5344CB8AC3E}">
        <p14:creationId xmlns:p14="http://schemas.microsoft.com/office/powerpoint/2010/main" val="4189222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4CF1D5-F8E9-42A1-9707-2DA9757F6B4C}" type="slidenum">
              <a:rPr lang="en-US" smtClean="0"/>
              <a:pPr fontAlgn="base">
                <a:spcBef>
                  <a:spcPct val="0"/>
                </a:spcBef>
                <a:spcAft>
                  <a:spcPct val="0"/>
                </a:spcAft>
                <a:defRPr/>
              </a:pPr>
              <a:t>50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861101-0D46-44FC-9A7D-3022AAC3D206}"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19778-E3A5-463B-9F5F-44BE24E7B2B1}" type="slidenum">
              <a:rPr lang="en-US" smtClean="0"/>
              <a:t>‹#›</a:t>
            </a:fld>
            <a:endParaRPr lang="en-US"/>
          </a:p>
        </p:txBody>
      </p:sp>
    </p:spTree>
    <p:extLst>
      <p:ext uri="{BB962C8B-B14F-4D97-AF65-F5344CB8AC3E}">
        <p14:creationId xmlns:p14="http://schemas.microsoft.com/office/powerpoint/2010/main" val="3126194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861101-0D46-44FC-9A7D-3022AAC3D206}"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19778-E3A5-463B-9F5F-44BE24E7B2B1}" type="slidenum">
              <a:rPr lang="en-US" smtClean="0"/>
              <a:t>‹#›</a:t>
            </a:fld>
            <a:endParaRPr lang="en-US"/>
          </a:p>
        </p:txBody>
      </p:sp>
    </p:spTree>
    <p:extLst>
      <p:ext uri="{BB962C8B-B14F-4D97-AF65-F5344CB8AC3E}">
        <p14:creationId xmlns:p14="http://schemas.microsoft.com/office/powerpoint/2010/main" val="20691091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861101-0D46-44FC-9A7D-3022AAC3D206}"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19778-E3A5-463B-9F5F-44BE24E7B2B1}" type="slidenum">
              <a:rPr lang="en-US" smtClean="0"/>
              <a:t>‹#›</a:t>
            </a:fld>
            <a:endParaRPr lang="en-US"/>
          </a:p>
        </p:txBody>
      </p:sp>
    </p:spTree>
    <p:extLst>
      <p:ext uri="{BB962C8B-B14F-4D97-AF65-F5344CB8AC3E}">
        <p14:creationId xmlns:p14="http://schemas.microsoft.com/office/powerpoint/2010/main" val="19083340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861101-0D46-44FC-9A7D-3022AAC3D206}"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19778-E3A5-463B-9F5F-44BE24E7B2B1}" type="slidenum">
              <a:rPr lang="en-US" smtClean="0"/>
              <a:t>‹#›</a:t>
            </a:fld>
            <a:endParaRPr lang="en-US"/>
          </a:p>
        </p:txBody>
      </p:sp>
    </p:spTree>
    <p:extLst>
      <p:ext uri="{BB962C8B-B14F-4D97-AF65-F5344CB8AC3E}">
        <p14:creationId xmlns:p14="http://schemas.microsoft.com/office/powerpoint/2010/main" val="8068083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861101-0D46-44FC-9A7D-3022AAC3D206}"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19778-E3A5-463B-9F5F-44BE24E7B2B1}" type="slidenum">
              <a:rPr lang="en-US" smtClean="0"/>
              <a:t>‹#›</a:t>
            </a:fld>
            <a:endParaRPr lang="en-US"/>
          </a:p>
        </p:txBody>
      </p:sp>
    </p:spTree>
    <p:extLst>
      <p:ext uri="{BB962C8B-B14F-4D97-AF65-F5344CB8AC3E}">
        <p14:creationId xmlns:p14="http://schemas.microsoft.com/office/powerpoint/2010/main" val="3981031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861101-0D46-44FC-9A7D-3022AAC3D206}"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19778-E3A5-463B-9F5F-44BE24E7B2B1}" type="slidenum">
              <a:rPr lang="en-US" smtClean="0"/>
              <a:t>‹#›</a:t>
            </a:fld>
            <a:endParaRPr lang="en-US"/>
          </a:p>
        </p:txBody>
      </p:sp>
    </p:spTree>
    <p:extLst>
      <p:ext uri="{BB962C8B-B14F-4D97-AF65-F5344CB8AC3E}">
        <p14:creationId xmlns:p14="http://schemas.microsoft.com/office/powerpoint/2010/main" val="7158362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861101-0D46-44FC-9A7D-3022AAC3D206}" type="datetimeFigureOut">
              <a:rPr lang="en-US" smtClean="0"/>
              <a:t>8/15/2019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819778-E3A5-463B-9F5F-44BE24E7B2B1}" type="slidenum">
              <a:rPr lang="en-US" smtClean="0"/>
              <a:t>‹#›</a:t>
            </a:fld>
            <a:endParaRPr lang="en-US"/>
          </a:p>
        </p:txBody>
      </p:sp>
    </p:spTree>
    <p:extLst>
      <p:ext uri="{BB962C8B-B14F-4D97-AF65-F5344CB8AC3E}">
        <p14:creationId xmlns:p14="http://schemas.microsoft.com/office/powerpoint/2010/main" val="2657754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861101-0D46-44FC-9A7D-3022AAC3D206}" type="datetimeFigureOut">
              <a:rPr lang="en-US" smtClean="0"/>
              <a:t>8/15/2019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819778-E3A5-463B-9F5F-44BE24E7B2B1}" type="slidenum">
              <a:rPr lang="en-US" smtClean="0"/>
              <a:t>‹#›</a:t>
            </a:fld>
            <a:endParaRPr lang="en-US"/>
          </a:p>
        </p:txBody>
      </p:sp>
    </p:spTree>
    <p:extLst>
      <p:ext uri="{BB962C8B-B14F-4D97-AF65-F5344CB8AC3E}">
        <p14:creationId xmlns:p14="http://schemas.microsoft.com/office/powerpoint/2010/main" val="2114731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861101-0D46-44FC-9A7D-3022AAC3D206}" type="datetimeFigureOut">
              <a:rPr lang="en-US" smtClean="0"/>
              <a:t>8/15/2019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819778-E3A5-463B-9F5F-44BE24E7B2B1}" type="slidenum">
              <a:rPr lang="en-US" smtClean="0"/>
              <a:t>‹#›</a:t>
            </a:fld>
            <a:endParaRPr lang="en-US"/>
          </a:p>
        </p:txBody>
      </p:sp>
    </p:spTree>
    <p:extLst>
      <p:ext uri="{BB962C8B-B14F-4D97-AF65-F5344CB8AC3E}">
        <p14:creationId xmlns:p14="http://schemas.microsoft.com/office/powerpoint/2010/main" val="6532397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861101-0D46-44FC-9A7D-3022AAC3D206}"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19778-E3A5-463B-9F5F-44BE24E7B2B1}" type="slidenum">
              <a:rPr lang="en-US" smtClean="0"/>
              <a:t>‹#›</a:t>
            </a:fld>
            <a:endParaRPr lang="en-US"/>
          </a:p>
        </p:txBody>
      </p:sp>
    </p:spTree>
    <p:extLst>
      <p:ext uri="{BB962C8B-B14F-4D97-AF65-F5344CB8AC3E}">
        <p14:creationId xmlns:p14="http://schemas.microsoft.com/office/powerpoint/2010/main" val="17943218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861101-0D46-44FC-9A7D-3022AAC3D206}"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19778-E3A5-463B-9F5F-44BE24E7B2B1}" type="slidenum">
              <a:rPr lang="en-US" smtClean="0"/>
              <a:t>‹#›</a:t>
            </a:fld>
            <a:endParaRPr lang="en-US"/>
          </a:p>
        </p:txBody>
      </p:sp>
    </p:spTree>
    <p:extLst>
      <p:ext uri="{BB962C8B-B14F-4D97-AF65-F5344CB8AC3E}">
        <p14:creationId xmlns:p14="http://schemas.microsoft.com/office/powerpoint/2010/main" val="2760019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861101-0D46-44FC-9A7D-3022AAC3D206}" type="datetimeFigureOut">
              <a:rPr lang="en-US" smtClean="0"/>
              <a:t>8/15/2019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19778-E3A5-463B-9F5F-44BE24E7B2B1}" type="slidenum">
              <a:rPr lang="en-US" smtClean="0"/>
              <a:t>‹#›</a:t>
            </a:fld>
            <a:endParaRPr lang="en-US"/>
          </a:p>
        </p:txBody>
      </p:sp>
    </p:spTree>
    <p:extLst>
      <p:ext uri="{BB962C8B-B14F-4D97-AF65-F5344CB8AC3E}">
        <p14:creationId xmlns:p14="http://schemas.microsoft.com/office/powerpoint/2010/main" val="295696033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3880" b="32521"/>
          <a:stretch>
            <a:fillRect/>
          </a:stretch>
        </p:blipFill>
        <p:spPr bwMode="auto">
          <a:xfrm>
            <a:off x="2057400" y="454025"/>
            <a:ext cx="4610122" cy="42703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381000" y="4872335"/>
            <a:ext cx="8458200" cy="461665"/>
          </a:xfrm>
          <a:prstGeom prst="rect">
            <a:avLst/>
          </a:prstGeom>
          <a:noFill/>
        </p:spPr>
        <p:txBody>
          <a:bodyPr wrap="square" rtlCol="0">
            <a:spAutoFit/>
          </a:bodyPr>
          <a:lstStyle/>
          <a:p>
            <a:r>
              <a:rPr lang="en-US" sz="2400" b="1" i="1" dirty="0" smtClean="0">
                <a:latin typeface="+mj-lt"/>
              </a:rPr>
              <a:t>Mission:  “To Empower Youth To Win in Every Area of Their Lives”</a:t>
            </a:r>
            <a:endParaRPr lang="en-US" sz="2400" b="1" i="1" dirty="0">
              <a:latin typeface="+mj-lt"/>
            </a:endParaRPr>
          </a:p>
        </p:txBody>
      </p:sp>
      <p:sp>
        <p:nvSpPr>
          <p:cNvPr id="4" name="TextBox 3"/>
          <p:cNvSpPr txBox="1"/>
          <p:nvPr/>
        </p:nvSpPr>
        <p:spPr>
          <a:xfrm>
            <a:off x="0" y="5486400"/>
            <a:ext cx="9144000" cy="1138773"/>
          </a:xfrm>
          <a:prstGeom prst="rect">
            <a:avLst/>
          </a:prstGeom>
          <a:noFill/>
        </p:spPr>
        <p:txBody>
          <a:bodyPr wrap="square" rtlCol="0">
            <a:spAutoFit/>
          </a:bodyPr>
          <a:lstStyle/>
          <a:p>
            <a:pPr algn="ctr"/>
            <a:r>
              <a:rPr lang="en-US" sz="2800" dirty="0" smtClean="0">
                <a:latin typeface="Arial Rounded MT Bold" panose="020F0704030504030204" pitchFamily="34" charset="0"/>
              </a:rPr>
              <a:t>Challenges of Year 2017 - Highlights from Year 2019</a:t>
            </a:r>
          </a:p>
          <a:p>
            <a:pPr algn="ctr"/>
            <a:r>
              <a:rPr lang="en-US" sz="2000" dirty="0" smtClean="0"/>
              <a:t>Address</a:t>
            </a:r>
            <a:r>
              <a:rPr lang="en-US" sz="2000" dirty="0" smtClean="0"/>
              <a:t>:  607 </a:t>
            </a:r>
            <a:r>
              <a:rPr lang="en-US" sz="2000" dirty="0" err="1" smtClean="0"/>
              <a:t>McSwain</a:t>
            </a:r>
            <a:r>
              <a:rPr lang="en-US" sz="2000" dirty="0" smtClean="0"/>
              <a:t> Street – Hattiesburg</a:t>
            </a:r>
          </a:p>
          <a:p>
            <a:pPr algn="ctr"/>
            <a:r>
              <a:rPr lang="en-US" sz="2000" dirty="0" smtClean="0"/>
              <a:t>East Jerusalem Neighborhood Community</a:t>
            </a:r>
            <a:endParaRPr lang="en-US" sz="2000" dirty="0"/>
          </a:p>
        </p:txBody>
      </p:sp>
      <p:sp>
        <p:nvSpPr>
          <p:cNvPr id="2" name="AutoShape 6" descr="http://images.clipartpanda.com/markup-clipart-jcxdBjacE.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79088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13619"/>
            <a:ext cx="4304686" cy="573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914" y="737419"/>
            <a:ext cx="4304686" cy="573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224135"/>
            <a:ext cx="8534400" cy="461665"/>
          </a:xfrm>
          <a:prstGeom prst="rect">
            <a:avLst/>
          </a:prstGeom>
          <a:noFill/>
        </p:spPr>
        <p:txBody>
          <a:bodyPr wrap="square" rtlCol="0">
            <a:spAutoFit/>
          </a:bodyPr>
          <a:lstStyle/>
          <a:p>
            <a:pPr algn="ctr"/>
            <a:r>
              <a:rPr lang="en-US" sz="2400" b="1" dirty="0" smtClean="0"/>
              <a:t>Installation of Metal Roofing on North Campus</a:t>
            </a:r>
            <a:endParaRPr lang="en-US" sz="2400" b="1" dirty="0"/>
          </a:p>
        </p:txBody>
      </p:sp>
    </p:spTree>
    <p:extLst>
      <p:ext uri="{BB962C8B-B14F-4D97-AF65-F5344CB8AC3E}">
        <p14:creationId xmlns:p14="http://schemas.microsoft.com/office/powerpoint/2010/main" val="3255595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755" y="609600"/>
            <a:ext cx="80264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76200"/>
            <a:ext cx="8534400" cy="461665"/>
          </a:xfrm>
          <a:prstGeom prst="rect">
            <a:avLst/>
          </a:prstGeom>
          <a:noFill/>
        </p:spPr>
        <p:txBody>
          <a:bodyPr wrap="square" rtlCol="0">
            <a:spAutoFit/>
          </a:bodyPr>
          <a:lstStyle/>
          <a:p>
            <a:pPr algn="ctr"/>
            <a:r>
              <a:rPr lang="en-US" sz="2400" b="1" dirty="0" smtClean="0"/>
              <a:t>Installation of Metal Roofing on North Campus</a:t>
            </a:r>
            <a:endParaRPr lang="en-US" sz="2400" b="1" dirty="0"/>
          </a:p>
        </p:txBody>
      </p:sp>
    </p:spTree>
    <p:extLst>
      <p:ext uri="{BB962C8B-B14F-4D97-AF65-F5344CB8AC3E}">
        <p14:creationId xmlns:p14="http://schemas.microsoft.com/office/powerpoint/2010/main" val="29553246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390650"/>
            <a:ext cx="8763000"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20687"/>
            <a:ext cx="8534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18829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762000"/>
            <a:ext cx="7620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224135"/>
            <a:ext cx="8534400" cy="461665"/>
          </a:xfrm>
          <a:prstGeom prst="rect">
            <a:avLst/>
          </a:prstGeom>
          <a:noFill/>
        </p:spPr>
        <p:txBody>
          <a:bodyPr wrap="square" rtlCol="0">
            <a:spAutoFit/>
          </a:bodyPr>
          <a:lstStyle/>
          <a:p>
            <a:pPr algn="ctr"/>
            <a:r>
              <a:rPr lang="en-US" sz="2400" b="1" dirty="0" smtClean="0"/>
              <a:t>Completion of Metal Roofing on North Campus</a:t>
            </a:r>
            <a:endParaRPr lang="en-US" sz="2400" b="1" dirty="0"/>
          </a:p>
        </p:txBody>
      </p:sp>
    </p:spTree>
    <p:extLst>
      <p:ext uri="{BB962C8B-B14F-4D97-AF65-F5344CB8AC3E}">
        <p14:creationId xmlns:p14="http://schemas.microsoft.com/office/powerpoint/2010/main" val="1277169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77216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224135"/>
            <a:ext cx="8534400" cy="461665"/>
          </a:xfrm>
          <a:prstGeom prst="rect">
            <a:avLst/>
          </a:prstGeom>
          <a:noFill/>
        </p:spPr>
        <p:txBody>
          <a:bodyPr wrap="square" rtlCol="0">
            <a:spAutoFit/>
          </a:bodyPr>
          <a:lstStyle/>
          <a:p>
            <a:pPr algn="ctr"/>
            <a:r>
              <a:rPr lang="en-US" sz="2400" b="1" dirty="0" smtClean="0"/>
              <a:t>Completion of Metal Roofing on North Campus</a:t>
            </a:r>
            <a:endParaRPr lang="en-US" sz="2400" b="1" dirty="0"/>
          </a:p>
        </p:txBody>
      </p:sp>
    </p:spTree>
    <p:extLst>
      <p:ext uri="{BB962C8B-B14F-4D97-AF65-F5344CB8AC3E}">
        <p14:creationId xmlns:p14="http://schemas.microsoft.com/office/powerpoint/2010/main" val="704622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43434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IMG_040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808703"/>
            <a:ext cx="4365523" cy="5820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 y="152400"/>
            <a:ext cx="8534400" cy="461665"/>
          </a:xfrm>
          <a:prstGeom prst="rect">
            <a:avLst/>
          </a:prstGeom>
          <a:noFill/>
        </p:spPr>
        <p:txBody>
          <a:bodyPr wrap="square" rtlCol="0">
            <a:spAutoFit/>
          </a:bodyPr>
          <a:lstStyle/>
          <a:p>
            <a:pPr algn="ctr"/>
            <a:r>
              <a:rPr lang="en-US" sz="2400" b="1" dirty="0" smtClean="0"/>
              <a:t>Painting Ceiling in Lunchroom Area of North Campus</a:t>
            </a:r>
            <a:endParaRPr lang="en-US" sz="2400" b="1" dirty="0"/>
          </a:p>
        </p:txBody>
      </p:sp>
    </p:spTree>
    <p:extLst>
      <p:ext uri="{BB962C8B-B14F-4D97-AF65-F5344CB8AC3E}">
        <p14:creationId xmlns:p14="http://schemas.microsoft.com/office/powerpoint/2010/main" val="7683066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77" y="762000"/>
            <a:ext cx="4232787" cy="5643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20993"/>
            <a:ext cx="4188543" cy="5584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52400"/>
            <a:ext cx="8534400" cy="461665"/>
          </a:xfrm>
          <a:prstGeom prst="rect">
            <a:avLst/>
          </a:prstGeom>
          <a:noFill/>
        </p:spPr>
        <p:txBody>
          <a:bodyPr wrap="square" rtlCol="0">
            <a:spAutoFit/>
          </a:bodyPr>
          <a:lstStyle/>
          <a:p>
            <a:pPr algn="ctr"/>
            <a:r>
              <a:rPr lang="en-US" sz="2400" b="1" dirty="0" smtClean="0"/>
              <a:t>Ceiling Damage in Auditorium Area</a:t>
            </a:r>
            <a:endParaRPr lang="en-US" sz="2400" b="1" dirty="0"/>
          </a:p>
        </p:txBody>
      </p:sp>
    </p:spTree>
    <p:extLst>
      <p:ext uri="{BB962C8B-B14F-4D97-AF65-F5344CB8AC3E}">
        <p14:creationId xmlns:p14="http://schemas.microsoft.com/office/powerpoint/2010/main" val="7491958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43434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742336"/>
            <a:ext cx="4358148" cy="5810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52400"/>
            <a:ext cx="8534400" cy="461665"/>
          </a:xfrm>
          <a:prstGeom prst="rect">
            <a:avLst/>
          </a:prstGeom>
          <a:noFill/>
        </p:spPr>
        <p:txBody>
          <a:bodyPr wrap="square" rtlCol="0">
            <a:spAutoFit/>
          </a:bodyPr>
          <a:lstStyle/>
          <a:p>
            <a:pPr algn="ctr"/>
            <a:r>
              <a:rPr lang="en-US" sz="2400" b="1" dirty="0" smtClean="0"/>
              <a:t>Ceiling Damage in Auditorium Area</a:t>
            </a:r>
            <a:endParaRPr lang="en-US" sz="2400" b="1" dirty="0"/>
          </a:p>
        </p:txBody>
      </p:sp>
    </p:spTree>
    <p:extLst>
      <p:ext uri="{BB962C8B-B14F-4D97-AF65-F5344CB8AC3E}">
        <p14:creationId xmlns:p14="http://schemas.microsoft.com/office/powerpoint/2010/main" val="18691446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28650"/>
            <a:ext cx="8001000"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152400"/>
            <a:ext cx="8534400" cy="461665"/>
          </a:xfrm>
          <a:prstGeom prst="rect">
            <a:avLst/>
          </a:prstGeom>
          <a:noFill/>
        </p:spPr>
        <p:txBody>
          <a:bodyPr wrap="square" rtlCol="0">
            <a:spAutoFit/>
          </a:bodyPr>
          <a:lstStyle/>
          <a:p>
            <a:pPr algn="ctr"/>
            <a:r>
              <a:rPr lang="en-US" sz="2400" b="1" dirty="0" smtClean="0"/>
              <a:t>Spray Foam Insulation in Auditorium Area</a:t>
            </a:r>
            <a:endParaRPr lang="en-US" sz="2400" b="1" dirty="0"/>
          </a:p>
        </p:txBody>
      </p:sp>
    </p:spTree>
    <p:extLst>
      <p:ext uri="{BB962C8B-B14F-4D97-AF65-F5344CB8AC3E}">
        <p14:creationId xmlns:p14="http://schemas.microsoft.com/office/powerpoint/2010/main" val="32747001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82296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0"/>
            <a:ext cx="8534400" cy="461665"/>
          </a:xfrm>
          <a:prstGeom prst="rect">
            <a:avLst/>
          </a:prstGeom>
          <a:noFill/>
        </p:spPr>
        <p:txBody>
          <a:bodyPr wrap="square" rtlCol="0">
            <a:spAutoFit/>
          </a:bodyPr>
          <a:lstStyle/>
          <a:p>
            <a:pPr algn="ctr"/>
            <a:r>
              <a:rPr lang="en-US" sz="2400" b="1" dirty="0" smtClean="0"/>
              <a:t>Spray Painting of walls in Auditorium Area</a:t>
            </a:r>
            <a:endParaRPr lang="en-US" sz="2400" b="1" dirty="0"/>
          </a:p>
        </p:txBody>
      </p:sp>
    </p:spTree>
    <p:extLst>
      <p:ext uri="{BB962C8B-B14F-4D97-AF65-F5344CB8AC3E}">
        <p14:creationId xmlns:p14="http://schemas.microsoft.com/office/powerpoint/2010/main" val="8767828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388" y="6300297"/>
            <a:ext cx="8534400" cy="461665"/>
          </a:xfrm>
          <a:prstGeom prst="rect">
            <a:avLst/>
          </a:prstGeom>
          <a:noFill/>
        </p:spPr>
        <p:txBody>
          <a:bodyPr wrap="square" rtlCol="0">
            <a:spAutoFit/>
          </a:bodyPr>
          <a:lstStyle/>
          <a:p>
            <a:pPr algn="ctr"/>
            <a:r>
              <a:rPr lang="en-US" sz="2400" b="1" dirty="0" smtClean="0"/>
              <a:t>Damage  from EF3 Tornado of January 21, 2017</a:t>
            </a:r>
            <a:endParaRPr lang="en-US" sz="2400" b="1" dirty="0"/>
          </a:p>
        </p:txBody>
      </p:sp>
      <p:sp>
        <p:nvSpPr>
          <p:cNvPr id="3" name="AutoShape 2" descr="https://connect.xfinity.com/appsuite/api/image/mail/picture?folder=default0%2FINBOX&amp;id=481241&amp;uid=IMG_4760.JPG&amp;scaleType=contain&amp;width=102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s://connect.xfinity.com/appsuite/api/mail/IMG_4760.JPG?action=attachment&amp;folder=default0%2FINBOX&amp;id=481241&amp;attachment=2&amp;user=2&amp;context=16131653&amp;decrypt=&amp;sequence=1&amp;delivery=view"/>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G_4751.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26" y="816278"/>
            <a:ext cx="7312025" cy="5484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5575" y="160338"/>
            <a:ext cx="8721213" cy="523220"/>
          </a:xfrm>
          <a:prstGeom prst="rect">
            <a:avLst/>
          </a:prstGeom>
          <a:noFill/>
        </p:spPr>
        <p:txBody>
          <a:bodyPr wrap="square" rtlCol="0">
            <a:spAutoFit/>
          </a:bodyPr>
          <a:lstStyle/>
          <a:p>
            <a:r>
              <a:rPr lang="en-US" sz="2800" dirty="0" smtClean="0">
                <a:latin typeface="Arial Rounded MT Bold" panose="020F0704030504030204" pitchFamily="34" charset="0"/>
              </a:rPr>
              <a:t>Where We Came From….Challenges of Year 2017</a:t>
            </a:r>
            <a:endParaRPr lang="en-US" sz="2800" dirty="0">
              <a:latin typeface="Arial Rounded MT Bold" panose="020F0704030504030204" pitchFamily="34" charset="0"/>
            </a:endParaRPr>
          </a:p>
        </p:txBody>
      </p:sp>
    </p:spTree>
    <p:extLst>
      <p:ext uri="{BB962C8B-B14F-4D97-AF65-F5344CB8AC3E}">
        <p14:creationId xmlns:p14="http://schemas.microsoft.com/office/powerpoint/2010/main" val="17679671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10381"/>
            <a:ext cx="43434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328" y="710381"/>
            <a:ext cx="4358149" cy="581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52400"/>
            <a:ext cx="8534400" cy="461665"/>
          </a:xfrm>
          <a:prstGeom prst="rect">
            <a:avLst/>
          </a:prstGeom>
          <a:noFill/>
        </p:spPr>
        <p:txBody>
          <a:bodyPr wrap="square" rtlCol="0">
            <a:spAutoFit/>
          </a:bodyPr>
          <a:lstStyle/>
          <a:p>
            <a:pPr algn="ctr"/>
            <a:r>
              <a:rPr lang="en-US" sz="2400" b="1" dirty="0" smtClean="0"/>
              <a:t>Installation of New Ceiling Fans in Auditorium Area</a:t>
            </a:r>
            <a:endParaRPr lang="en-US" sz="2400" b="1" dirty="0"/>
          </a:p>
        </p:txBody>
      </p:sp>
    </p:spTree>
    <p:extLst>
      <p:ext uri="{BB962C8B-B14F-4D97-AF65-F5344CB8AC3E}">
        <p14:creationId xmlns:p14="http://schemas.microsoft.com/office/powerpoint/2010/main" val="27412447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390650"/>
            <a:ext cx="8763000"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228600"/>
            <a:ext cx="8534400" cy="461665"/>
          </a:xfrm>
          <a:prstGeom prst="rect">
            <a:avLst/>
          </a:prstGeom>
          <a:noFill/>
        </p:spPr>
        <p:txBody>
          <a:bodyPr wrap="square" rtlCol="0">
            <a:spAutoFit/>
          </a:bodyPr>
          <a:lstStyle/>
          <a:p>
            <a:pPr algn="ctr"/>
            <a:r>
              <a:rPr lang="en-US" sz="2400" b="1" dirty="0" smtClean="0"/>
              <a:t>Cleaning and Waxing of Floors in Auditorium Area</a:t>
            </a:r>
            <a:endParaRPr lang="en-US" sz="2400" b="1" dirty="0"/>
          </a:p>
        </p:txBody>
      </p:sp>
    </p:spTree>
    <p:extLst>
      <p:ext uri="{BB962C8B-B14F-4D97-AF65-F5344CB8AC3E}">
        <p14:creationId xmlns:p14="http://schemas.microsoft.com/office/powerpoint/2010/main" val="11406587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143000"/>
            <a:ext cx="40005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2460" r="32957"/>
          <a:stretch/>
        </p:blipFill>
        <p:spPr bwMode="auto">
          <a:xfrm>
            <a:off x="4563357" y="1143000"/>
            <a:ext cx="3971043"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152400"/>
            <a:ext cx="8534400" cy="461665"/>
          </a:xfrm>
          <a:prstGeom prst="rect">
            <a:avLst/>
          </a:prstGeom>
          <a:noFill/>
        </p:spPr>
        <p:txBody>
          <a:bodyPr wrap="square" rtlCol="0">
            <a:spAutoFit/>
          </a:bodyPr>
          <a:lstStyle/>
          <a:p>
            <a:pPr algn="ctr"/>
            <a:r>
              <a:rPr lang="en-US" sz="2400" b="1" dirty="0" smtClean="0"/>
              <a:t>Floor Damage in Lunchroom Area of North Campus</a:t>
            </a:r>
            <a:endParaRPr lang="en-US" sz="2400" b="1" dirty="0"/>
          </a:p>
        </p:txBody>
      </p:sp>
    </p:spTree>
    <p:extLst>
      <p:ext uri="{BB962C8B-B14F-4D97-AF65-F5344CB8AC3E}">
        <p14:creationId xmlns:p14="http://schemas.microsoft.com/office/powerpoint/2010/main" val="14173649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42291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471" y="990600"/>
            <a:ext cx="42291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152400"/>
            <a:ext cx="8534400" cy="461665"/>
          </a:xfrm>
          <a:prstGeom prst="rect">
            <a:avLst/>
          </a:prstGeom>
          <a:noFill/>
        </p:spPr>
        <p:txBody>
          <a:bodyPr wrap="square" rtlCol="0">
            <a:spAutoFit/>
          </a:bodyPr>
          <a:lstStyle/>
          <a:p>
            <a:pPr algn="ctr"/>
            <a:r>
              <a:rPr lang="en-US" sz="2400" b="1" dirty="0" smtClean="0"/>
              <a:t>Renovated Work in Lunchroom Area of North Campus</a:t>
            </a:r>
            <a:endParaRPr lang="en-US" sz="2400" b="1" dirty="0"/>
          </a:p>
        </p:txBody>
      </p:sp>
    </p:spTree>
    <p:extLst>
      <p:ext uri="{BB962C8B-B14F-4D97-AF65-F5344CB8AC3E}">
        <p14:creationId xmlns:p14="http://schemas.microsoft.com/office/powerpoint/2010/main" val="30028899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099" y="685799"/>
            <a:ext cx="4457701" cy="594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36600"/>
            <a:ext cx="4419600" cy="589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152400"/>
            <a:ext cx="8534400" cy="461665"/>
          </a:xfrm>
          <a:prstGeom prst="rect">
            <a:avLst/>
          </a:prstGeom>
          <a:noFill/>
        </p:spPr>
        <p:txBody>
          <a:bodyPr wrap="square" rtlCol="0">
            <a:spAutoFit/>
          </a:bodyPr>
          <a:lstStyle/>
          <a:p>
            <a:pPr algn="ctr"/>
            <a:r>
              <a:rPr lang="en-US" sz="2400" b="1" dirty="0" smtClean="0"/>
              <a:t>Renovated Work in Lunchroom Area of North Campus</a:t>
            </a:r>
            <a:endParaRPr lang="en-US" sz="2400" b="1" dirty="0"/>
          </a:p>
        </p:txBody>
      </p:sp>
    </p:spTree>
    <p:extLst>
      <p:ext uri="{BB962C8B-B14F-4D97-AF65-F5344CB8AC3E}">
        <p14:creationId xmlns:p14="http://schemas.microsoft.com/office/powerpoint/2010/main" val="39313787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71" y="607960"/>
            <a:ext cx="4458929" cy="5945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85800"/>
            <a:ext cx="43434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152400"/>
            <a:ext cx="8534400" cy="461665"/>
          </a:xfrm>
          <a:prstGeom prst="rect">
            <a:avLst/>
          </a:prstGeom>
          <a:noFill/>
        </p:spPr>
        <p:txBody>
          <a:bodyPr wrap="square" rtlCol="0">
            <a:spAutoFit/>
          </a:bodyPr>
          <a:lstStyle/>
          <a:p>
            <a:pPr algn="ctr"/>
            <a:r>
              <a:rPr lang="en-US" sz="2400" b="1" dirty="0" smtClean="0"/>
              <a:t>Renovated Floor Work in Hallways of North Campus</a:t>
            </a:r>
            <a:endParaRPr lang="en-US" sz="2400" b="1" dirty="0"/>
          </a:p>
        </p:txBody>
      </p:sp>
    </p:spTree>
    <p:extLst>
      <p:ext uri="{BB962C8B-B14F-4D97-AF65-F5344CB8AC3E}">
        <p14:creationId xmlns:p14="http://schemas.microsoft.com/office/powerpoint/2010/main" val="34754692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rot="5400000">
            <a:off x="-540121" y="1633961"/>
            <a:ext cx="5755481" cy="4316361"/>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rot="5400000">
            <a:off x="3924132" y="1584055"/>
            <a:ext cx="5791536" cy="4343401"/>
          </a:xfrm>
          <a:prstGeom prst="rect">
            <a:avLst/>
          </a:prstGeom>
          <a:noFill/>
          <a:ln w="9525">
            <a:noFill/>
            <a:miter lim="800000"/>
            <a:headEnd/>
            <a:tailEnd/>
          </a:ln>
          <a:effectLst/>
        </p:spPr>
      </p:pic>
      <p:sp>
        <p:nvSpPr>
          <p:cNvPr id="2" name="TextBox 1"/>
          <p:cNvSpPr txBox="1"/>
          <p:nvPr/>
        </p:nvSpPr>
        <p:spPr>
          <a:xfrm>
            <a:off x="1143000" y="152400"/>
            <a:ext cx="5676900" cy="707886"/>
          </a:xfrm>
          <a:prstGeom prst="rect">
            <a:avLst/>
          </a:prstGeom>
          <a:noFill/>
        </p:spPr>
        <p:txBody>
          <a:bodyPr wrap="square" rtlCol="0">
            <a:spAutoFit/>
          </a:bodyPr>
          <a:lstStyle/>
          <a:p>
            <a:pPr algn="ctr"/>
            <a:r>
              <a:rPr lang="en-US" sz="4000" dirty="0" smtClean="0"/>
              <a:t>Kitchen Area</a:t>
            </a:r>
            <a:endParaRPr lang="en-US" sz="4000" dirty="0"/>
          </a:p>
        </p:txBody>
      </p:sp>
    </p:spTree>
    <p:extLst>
      <p:ext uri="{BB962C8B-B14F-4D97-AF65-F5344CB8AC3E}">
        <p14:creationId xmlns:p14="http://schemas.microsoft.com/office/powerpoint/2010/main" val="40393892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749300"/>
            <a:ext cx="4238625" cy="565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685800"/>
            <a:ext cx="42862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00250" y="41414"/>
            <a:ext cx="5257800" cy="707886"/>
          </a:xfrm>
          <a:prstGeom prst="rect">
            <a:avLst/>
          </a:prstGeom>
          <a:noFill/>
        </p:spPr>
        <p:txBody>
          <a:bodyPr wrap="square" rtlCol="0">
            <a:spAutoFit/>
          </a:bodyPr>
          <a:lstStyle/>
          <a:p>
            <a:r>
              <a:rPr lang="en-US" sz="4000" dirty="0" smtClean="0"/>
              <a:t>Kitchen Pantry Area</a:t>
            </a:r>
            <a:endParaRPr lang="en-US" sz="4000" dirty="0"/>
          </a:p>
        </p:txBody>
      </p:sp>
    </p:spTree>
    <p:extLst>
      <p:ext uri="{BB962C8B-B14F-4D97-AF65-F5344CB8AC3E}">
        <p14:creationId xmlns:p14="http://schemas.microsoft.com/office/powerpoint/2010/main" val="4232614536"/>
      </p:ext>
    </p:extLst>
  </p:cSld>
  <p:clrMapOvr>
    <a:masterClrMapping/>
  </p:clrMapOvr>
  <mc:AlternateContent xmlns:mc="http://schemas.openxmlformats.org/markup-compatibility/2006" xmlns:p14="http://schemas.microsoft.com/office/powerpoint/2010/main">
    <mc:Choice Requires="p14">
      <p:transition spd="slow" p14:dur="1500" advClick="0" advTm="2000">
        <p:blinds dir="vert"/>
      </p:transition>
    </mc:Choice>
    <mc:Fallback xmlns="">
      <p:transition spd="slow" advClick="0" advTm="2000">
        <p:blinds dir="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85800"/>
            <a:ext cx="9220200" cy="1754326"/>
          </a:xfrm>
          <a:prstGeom prst="rect">
            <a:avLst/>
          </a:prstGeom>
          <a:noFill/>
        </p:spPr>
        <p:txBody>
          <a:bodyPr wrap="square" rtlCol="0">
            <a:spAutoFit/>
          </a:bodyPr>
          <a:lstStyle/>
          <a:p>
            <a:pPr algn="ctr"/>
            <a:r>
              <a:rPr lang="en-US" sz="3600" dirty="0" smtClean="0">
                <a:latin typeface="Arial Rounded MT Bold" panose="020F0704030504030204" pitchFamily="34" charset="0"/>
              </a:rPr>
              <a:t>WE SURVIVED….</a:t>
            </a:r>
          </a:p>
          <a:p>
            <a:pPr algn="ctr"/>
            <a:r>
              <a:rPr lang="en-US" sz="3600" dirty="0" smtClean="0">
                <a:latin typeface="Arial Rounded MT Bold" panose="020F0704030504030204" pitchFamily="34" charset="0"/>
              </a:rPr>
              <a:t>WE CONQUERED….</a:t>
            </a:r>
          </a:p>
          <a:p>
            <a:pPr algn="ctr"/>
            <a:r>
              <a:rPr lang="en-US" sz="3600" dirty="0" smtClean="0">
                <a:latin typeface="Arial Rounded MT Bold" panose="020F0704030504030204" pitchFamily="34" charset="0"/>
              </a:rPr>
              <a:t>WE CONTINUE TO MOVE FORWARD !!!</a:t>
            </a:r>
            <a:endParaRPr lang="en-US" sz="3600" dirty="0">
              <a:latin typeface="Arial Rounded MT Bold" panose="020F0704030504030204" pitchFamily="34" charset="0"/>
            </a:endParaRPr>
          </a:p>
        </p:txBody>
      </p:sp>
      <p:sp>
        <p:nvSpPr>
          <p:cNvPr id="5" name="TextBox 4"/>
          <p:cNvSpPr txBox="1"/>
          <p:nvPr/>
        </p:nvSpPr>
        <p:spPr>
          <a:xfrm>
            <a:off x="535858" y="4237672"/>
            <a:ext cx="8077200" cy="1477328"/>
          </a:xfrm>
          <a:prstGeom prst="rect">
            <a:avLst/>
          </a:prstGeom>
          <a:noFill/>
        </p:spPr>
        <p:txBody>
          <a:bodyPr wrap="square" rtlCol="0">
            <a:spAutoFit/>
          </a:bodyPr>
          <a:lstStyle/>
          <a:p>
            <a:r>
              <a:rPr lang="en-US" dirty="0" smtClean="0"/>
              <a:t>Galatians 6:9-10 says:  ”And let us not be weary in well doing : for in due season we shall reap, if we faint not.  As we have therefore opportunity, let us do good unto all men, especially unto them who are of the household of faith.”  </a:t>
            </a:r>
          </a:p>
          <a:p>
            <a:endParaRPr lang="en-US" dirty="0" smtClean="0"/>
          </a:p>
          <a:p>
            <a:endParaRPr lang="en-US" dirty="0"/>
          </a:p>
        </p:txBody>
      </p:sp>
      <p:sp>
        <p:nvSpPr>
          <p:cNvPr id="6" name="TextBox 5"/>
          <p:cNvSpPr txBox="1"/>
          <p:nvPr/>
        </p:nvSpPr>
        <p:spPr>
          <a:xfrm>
            <a:off x="685800" y="5602069"/>
            <a:ext cx="7927258" cy="646331"/>
          </a:xfrm>
          <a:prstGeom prst="rect">
            <a:avLst/>
          </a:prstGeom>
          <a:noFill/>
        </p:spPr>
        <p:txBody>
          <a:bodyPr wrap="square" rtlCol="0">
            <a:spAutoFit/>
          </a:bodyPr>
          <a:lstStyle/>
          <a:p>
            <a:r>
              <a:rPr lang="en-US" dirty="0"/>
              <a:t>1 Corinthians 13:7 </a:t>
            </a:r>
            <a:r>
              <a:rPr lang="en-US" dirty="0" smtClean="0"/>
              <a:t>says:  “Love </a:t>
            </a:r>
            <a:r>
              <a:rPr lang="en-US" dirty="0"/>
              <a:t>never gives up, never loses faith, is always hopeful, and endures through every circumstance</a:t>
            </a:r>
            <a:r>
              <a:rPr lang="en-US" dirty="0" smtClean="0"/>
              <a:t>.”</a:t>
            </a:r>
            <a:endParaRPr lang="en-US" dirty="0"/>
          </a:p>
        </p:txBody>
      </p:sp>
      <p:pic>
        <p:nvPicPr>
          <p:cNvPr id="26626" name="Picture 2" descr="http://clipart-library.com/images/riLgE6rd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112" b="19335"/>
          <a:stretch/>
        </p:blipFill>
        <p:spPr bwMode="auto">
          <a:xfrm>
            <a:off x="3086242" y="2502123"/>
            <a:ext cx="2095358" cy="1715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6290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5181600"/>
            <a:ext cx="8077200" cy="1477328"/>
          </a:xfrm>
          <a:prstGeom prst="rect">
            <a:avLst/>
          </a:prstGeom>
          <a:noFill/>
        </p:spPr>
        <p:txBody>
          <a:bodyPr wrap="square" rtlCol="0">
            <a:spAutoFit/>
          </a:bodyPr>
          <a:lstStyle/>
          <a:p>
            <a:r>
              <a:rPr lang="en-US" dirty="0"/>
              <a:t>What a great learning Environmental adventure and history lesson we had with Dr. </a:t>
            </a:r>
            <a:r>
              <a:rPr lang="en-US" dirty="0" smtClean="0"/>
              <a:t>Sherry Herron</a:t>
            </a:r>
            <a:r>
              <a:rPr lang="en-US" dirty="0"/>
              <a:t> at our own community...Chain Park!! The kids (and we adults) learned a lot about our own community. Thank you so much Dr. Herron for your insight, your time, and your strong desire to educate our community youth!! We look forward to our next learning session!!</a:t>
            </a:r>
            <a:endParaRPr lang="en-US" dirty="0"/>
          </a:p>
        </p:txBody>
      </p:sp>
      <p:pic>
        <p:nvPicPr>
          <p:cNvPr id="1028" name="Picture 4" descr="Image may contain: 3 people, tree and outdo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1371599"/>
            <a:ext cx="2831690" cy="37755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may contain: one or more people, people sitting, shoes, child, tree and out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383069"/>
            <a:ext cx="2814484" cy="37526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may contain: 4 people, people standing, tree, shoes, outdoor and na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2396" y="1423627"/>
            <a:ext cx="2773004" cy="36973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391180"/>
            <a:ext cx="8915400" cy="523220"/>
          </a:xfrm>
          <a:prstGeom prst="rect">
            <a:avLst/>
          </a:prstGeom>
          <a:noFill/>
        </p:spPr>
        <p:txBody>
          <a:bodyPr wrap="square" rtlCol="0">
            <a:spAutoFit/>
          </a:bodyPr>
          <a:lstStyle/>
          <a:p>
            <a:pPr algn="ctr"/>
            <a:r>
              <a:rPr lang="en-US" sz="2800" dirty="0" smtClean="0"/>
              <a:t>Environmental Adventures at Chain Park – February 2019</a:t>
            </a:r>
            <a:endParaRPr lang="en-US" sz="2800" dirty="0"/>
          </a:p>
        </p:txBody>
      </p:sp>
    </p:spTree>
    <p:extLst>
      <p:ext uri="{BB962C8B-B14F-4D97-AF65-F5344CB8AC3E}">
        <p14:creationId xmlns:p14="http://schemas.microsoft.com/office/powerpoint/2010/main" val="1736200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4572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609600"/>
            <a:ext cx="3429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76200"/>
            <a:ext cx="8534400" cy="461665"/>
          </a:xfrm>
          <a:prstGeom prst="rect">
            <a:avLst/>
          </a:prstGeom>
          <a:noFill/>
        </p:spPr>
        <p:txBody>
          <a:bodyPr wrap="square" rtlCol="0">
            <a:spAutoFit/>
          </a:bodyPr>
          <a:lstStyle/>
          <a:p>
            <a:pPr algn="ctr"/>
            <a:r>
              <a:rPr lang="en-US" sz="2400" b="1" dirty="0" smtClean="0"/>
              <a:t>Damage  from EF3 Tornado of January 21, 2017</a:t>
            </a:r>
            <a:endParaRPr lang="en-US" sz="2400" b="1" dirty="0"/>
          </a:p>
        </p:txBody>
      </p:sp>
    </p:spTree>
    <p:extLst>
      <p:ext uri="{BB962C8B-B14F-4D97-AF65-F5344CB8AC3E}">
        <p14:creationId xmlns:p14="http://schemas.microsoft.com/office/powerpoint/2010/main" val="31781397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may contain: 4 people, people standing, tree, sky, outdoor and na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19" y="1632850"/>
            <a:ext cx="3804562" cy="50727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may contain: 2 people, people standing, shoes and outdoor"/>
          <p:cNvPicPr>
            <a:picLocks noChangeAspect="1" noChangeArrowheads="1"/>
          </p:cNvPicPr>
          <p:nvPr/>
        </p:nvPicPr>
        <p:blipFill rotWithShape="1">
          <a:blip r:embed="rId3">
            <a:extLst>
              <a:ext uri="{28A0092B-C50C-407E-A947-70E740481C1C}">
                <a14:useLocalDpi xmlns:a14="http://schemas.microsoft.com/office/drawing/2010/main" val="0"/>
              </a:ext>
            </a:extLst>
          </a:blip>
          <a:srcRect r="-116" b="4633"/>
          <a:stretch/>
        </p:blipFill>
        <p:spPr bwMode="auto">
          <a:xfrm>
            <a:off x="4597717" y="1659889"/>
            <a:ext cx="3972733" cy="50457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0"/>
            <a:ext cx="8153400" cy="1477328"/>
          </a:xfrm>
          <a:prstGeom prst="rect">
            <a:avLst/>
          </a:prstGeom>
          <a:noFill/>
        </p:spPr>
        <p:txBody>
          <a:bodyPr wrap="square" rtlCol="0">
            <a:spAutoFit/>
          </a:bodyPr>
          <a:lstStyle/>
          <a:p>
            <a:r>
              <a:rPr lang="en-US" dirty="0"/>
              <a:t>Oh what another wonderful and educational evening at Chain Park at Twin Forks learning about our environment, watershed and all the local rivers, creeks and lakes that runs to our coastal MS sound!! Many thanks again to Dr. Sherry Herron and her team for such a educational event!! It’s truly amazing how much history is right here in our community!!</a:t>
            </a:r>
            <a:endParaRPr lang="en-US" dirty="0"/>
          </a:p>
        </p:txBody>
      </p:sp>
    </p:spTree>
    <p:extLst>
      <p:ext uri="{BB962C8B-B14F-4D97-AF65-F5344CB8AC3E}">
        <p14:creationId xmlns:p14="http://schemas.microsoft.com/office/powerpoint/2010/main" val="703523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phot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74523"/>
            <a:ext cx="4679468" cy="64917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76200"/>
            <a:ext cx="381000" cy="6740307"/>
          </a:xfrm>
          <a:prstGeom prst="rect">
            <a:avLst/>
          </a:prstGeom>
          <a:noFill/>
        </p:spPr>
        <p:txBody>
          <a:bodyPr wrap="square" rtlCol="0">
            <a:spAutoFit/>
          </a:bodyPr>
          <a:lstStyle/>
          <a:p>
            <a:r>
              <a:rPr lang="en-US" sz="2400" dirty="0" smtClean="0">
                <a:latin typeface="Arial Rounded MT Bold" panose="020F0704030504030204" pitchFamily="34" charset="0"/>
              </a:rPr>
              <a:t>SUMMER </a:t>
            </a:r>
          </a:p>
          <a:p>
            <a:endParaRPr lang="en-US" sz="2400" dirty="0">
              <a:latin typeface="Arial Rounded MT Bold" panose="020F0704030504030204" pitchFamily="34" charset="0"/>
            </a:endParaRPr>
          </a:p>
          <a:p>
            <a:r>
              <a:rPr lang="en-US" sz="2400" dirty="0" smtClean="0">
                <a:latin typeface="Arial Rounded MT Bold" panose="020F0704030504030204" pitchFamily="34" charset="0"/>
              </a:rPr>
              <a:t>CAMP </a:t>
            </a:r>
          </a:p>
          <a:p>
            <a:endParaRPr lang="en-US" sz="2400" dirty="0">
              <a:latin typeface="Arial Rounded MT Bold" panose="020F0704030504030204" pitchFamily="34" charset="0"/>
            </a:endParaRPr>
          </a:p>
          <a:p>
            <a:r>
              <a:rPr lang="en-US" sz="2400" dirty="0" smtClean="0">
                <a:latin typeface="Arial Rounded MT Bold" panose="020F0704030504030204" pitchFamily="34" charset="0"/>
              </a:rPr>
              <a:t>2019</a:t>
            </a:r>
            <a:endParaRPr lang="en-US" sz="2400" dirty="0">
              <a:latin typeface="Arial Rounded MT Bold" panose="020F0704030504030204" pitchFamily="34" charset="0"/>
            </a:endParaRPr>
          </a:p>
        </p:txBody>
      </p:sp>
      <p:sp>
        <p:nvSpPr>
          <p:cNvPr id="4" name="TextBox 3"/>
          <p:cNvSpPr txBox="1"/>
          <p:nvPr/>
        </p:nvSpPr>
        <p:spPr>
          <a:xfrm>
            <a:off x="7620000" y="334625"/>
            <a:ext cx="381000" cy="6370975"/>
          </a:xfrm>
          <a:prstGeom prst="rect">
            <a:avLst/>
          </a:prstGeom>
          <a:noFill/>
        </p:spPr>
        <p:txBody>
          <a:bodyPr wrap="square" rtlCol="0">
            <a:spAutoFit/>
          </a:bodyPr>
          <a:lstStyle/>
          <a:p>
            <a:r>
              <a:rPr lang="en-US" sz="2400" dirty="0" smtClean="0">
                <a:latin typeface="Arial Rounded MT Bold" panose="020F0704030504030204" pitchFamily="34" charset="0"/>
              </a:rPr>
              <a:t>STEAM </a:t>
            </a:r>
          </a:p>
          <a:p>
            <a:endParaRPr lang="en-US" sz="2400" dirty="0">
              <a:latin typeface="Arial Rounded MT Bold" panose="020F0704030504030204" pitchFamily="34" charset="0"/>
            </a:endParaRPr>
          </a:p>
          <a:p>
            <a:r>
              <a:rPr lang="en-US" sz="2400" dirty="0" smtClean="0">
                <a:latin typeface="Arial Rounded MT Bold" panose="020F0704030504030204" pitchFamily="34" charset="0"/>
              </a:rPr>
              <a:t>CAMP </a:t>
            </a:r>
          </a:p>
          <a:p>
            <a:endParaRPr lang="en-US" sz="2400" dirty="0">
              <a:latin typeface="Arial Rounded MT Bold" panose="020F0704030504030204" pitchFamily="34" charset="0"/>
            </a:endParaRPr>
          </a:p>
          <a:p>
            <a:r>
              <a:rPr lang="en-US" sz="2400" dirty="0" smtClean="0">
                <a:latin typeface="Arial Rounded MT Bold" panose="020F0704030504030204" pitchFamily="34" charset="0"/>
              </a:rPr>
              <a:t>2019</a:t>
            </a:r>
            <a:endParaRPr lang="en-US" sz="2400" dirty="0">
              <a:latin typeface="Arial Rounded MT Bold" panose="020F0704030504030204" pitchFamily="34" charset="0"/>
            </a:endParaRPr>
          </a:p>
        </p:txBody>
      </p:sp>
    </p:spTree>
    <p:extLst>
      <p:ext uri="{BB962C8B-B14F-4D97-AF65-F5344CB8AC3E}">
        <p14:creationId xmlns:p14="http://schemas.microsoft.com/office/powerpoint/2010/main" val="703523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may contain: 3 people, people sit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7924798"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0"/>
            <a:ext cx="5791200" cy="646331"/>
          </a:xfrm>
          <a:prstGeom prst="rect">
            <a:avLst/>
          </a:prstGeom>
          <a:noFill/>
        </p:spPr>
        <p:txBody>
          <a:bodyPr wrap="square" rtlCol="0">
            <a:spAutoFit/>
          </a:bodyPr>
          <a:lstStyle/>
          <a:p>
            <a:pPr algn="ctr"/>
            <a:r>
              <a:rPr lang="en-US" sz="3600" dirty="0" smtClean="0"/>
              <a:t>Summer Camp - Dance Class</a:t>
            </a:r>
            <a:endParaRPr lang="en-US" sz="3600" dirty="0"/>
          </a:p>
        </p:txBody>
      </p:sp>
    </p:spTree>
    <p:extLst>
      <p:ext uri="{BB962C8B-B14F-4D97-AF65-F5344CB8AC3E}">
        <p14:creationId xmlns:p14="http://schemas.microsoft.com/office/powerpoint/2010/main" val="703523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may contain: 6 people, people smiling, people sitting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19149"/>
            <a:ext cx="7848600" cy="58864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52400"/>
            <a:ext cx="9144000" cy="584775"/>
          </a:xfrm>
          <a:prstGeom prst="rect">
            <a:avLst/>
          </a:prstGeom>
          <a:noFill/>
        </p:spPr>
        <p:txBody>
          <a:bodyPr wrap="square" rtlCol="0">
            <a:spAutoFit/>
          </a:bodyPr>
          <a:lstStyle/>
          <a:p>
            <a:pPr algn="ctr"/>
            <a:r>
              <a:rPr lang="en-US" sz="3200" dirty="0" smtClean="0"/>
              <a:t>Summer Camp Cultural Sessions with African Drums</a:t>
            </a:r>
            <a:endParaRPr lang="en-US" sz="3200" dirty="0"/>
          </a:p>
        </p:txBody>
      </p:sp>
    </p:spTree>
    <p:extLst>
      <p:ext uri="{BB962C8B-B14F-4D97-AF65-F5344CB8AC3E}">
        <p14:creationId xmlns:p14="http://schemas.microsoft.com/office/powerpoint/2010/main" val="703523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may contain: 1 p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80" y="863600"/>
            <a:ext cx="4301728" cy="573563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may contain: 2 people, people standing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622" y="838200"/>
            <a:ext cx="4320778" cy="57610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152400"/>
            <a:ext cx="8077200" cy="584775"/>
          </a:xfrm>
          <a:prstGeom prst="rect">
            <a:avLst/>
          </a:prstGeom>
          <a:noFill/>
        </p:spPr>
        <p:txBody>
          <a:bodyPr wrap="square" rtlCol="0">
            <a:spAutoFit/>
          </a:bodyPr>
          <a:lstStyle/>
          <a:p>
            <a:pPr algn="ctr"/>
            <a:r>
              <a:rPr lang="en-US" sz="3200" dirty="0" smtClean="0"/>
              <a:t>Summer Camp Robotics Class</a:t>
            </a:r>
            <a:endParaRPr lang="en-US" sz="3200" dirty="0"/>
          </a:p>
        </p:txBody>
      </p:sp>
    </p:spTree>
    <p:extLst>
      <p:ext uri="{BB962C8B-B14F-4D97-AF65-F5344CB8AC3E}">
        <p14:creationId xmlns:p14="http://schemas.microsoft.com/office/powerpoint/2010/main" val="703523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may contain: 1 person, sitting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7543800" cy="56578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47800" y="177225"/>
            <a:ext cx="6629400" cy="584775"/>
          </a:xfrm>
          <a:prstGeom prst="rect">
            <a:avLst/>
          </a:prstGeom>
          <a:noFill/>
        </p:spPr>
        <p:txBody>
          <a:bodyPr wrap="square" rtlCol="0">
            <a:spAutoFit/>
          </a:bodyPr>
          <a:lstStyle/>
          <a:p>
            <a:r>
              <a:rPr lang="en-US" sz="3200" dirty="0" smtClean="0"/>
              <a:t>Summer Camp Fire Safety Training </a:t>
            </a:r>
          </a:p>
        </p:txBody>
      </p:sp>
    </p:spTree>
    <p:extLst>
      <p:ext uri="{BB962C8B-B14F-4D97-AF65-F5344CB8AC3E}">
        <p14:creationId xmlns:p14="http://schemas.microsoft.com/office/powerpoint/2010/main" val="703523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may contain: 7 people, people smiling,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7924799"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7800" y="76200"/>
            <a:ext cx="6629400" cy="584775"/>
          </a:xfrm>
          <a:prstGeom prst="rect">
            <a:avLst/>
          </a:prstGeom>
          <a:noFill/>
        </p:spPr>
        <p:txBody>
          <a:bodyPr wrap="square" rtlCol="0">
            <a:spAutoFit/>
          </a:bodyPr>
          <a:lstStyle/>
          <a:p>
            <a:r>
              <a:rPr lang="en-US" sz="3200" dirty="0" smtClean="0"/>
              <a:t>Summer Camp Fire Safety Training </a:t>
            </a:r>
          </a:p>
        </p:txBody>
      </p:sp>
    </p:spTree>
    <p:extLst>
      <p:ext uri="{BB962C8B-B14F-4D97-AF65-F5344CB8AC3E}">
        <p14:creationId xmlns:p14="http://schemas.microsoft.com/office/powerpoint/2010/main" val="12803472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may contain: 3 people, people smiling, people standing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28749"/>
            <a:ext cx="4804871" cy="360045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2765" y="1379523"/>
            <a:ext cx="4155035" cy="3116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5257800"/>
            <a:ext cx="7924800" cy="1477328"/>
          </a:xfrm>
          <a:prstGeom prst="rect">
            <a:avLst/>
          </a:prstGeom>
          <a:noFill/>
        </p:spPr>
        <p:txBody>
          <a:bodyPr wrap="square" rtlCol="0">
            <a:spAutoFit/>
          </a:bodyPr>
          <a:lstStyle/>
          <a:p>
            <a:r>
              <a:rPr lang="en-US" dirty="0"/>
              <a:t>Praxair / PG Technologies at Howard Technology Park in Ellisville’s management and employees quickly joined this cause by hosting a summer feeding snack food drive for OMYDC! We have partnered with MFN for the past 10 years to provide healthy nutritious meal for our community youth. Many thanks to our friends at Praxair for all your donations of food snacks and summer camp supplies.</a:t>
            </a:r>
            <a:endParaRPr lang="en-US" dirty="0"/>
          </a:p>
        </p:txBody>
      </p:sp>
      <p:sp>
        <p:nvSpPr>
          <p:cNvPr id="3" name="TextBox 2"/>
          <p:cNvSpPr txBox="1"/>
          <p:nvPr/>
        </p:nvSpPr>
        <p:spPr>
          <a:xfrm>
            <a:off x="304800" y="270387"/>
            <a:ext cx="8382000" cy="954107"/>
          </a:xfrm>
          <a:prstGeom prst="rect">
            <a:avLst/>
          </a:prstGeom>
          <a:noFill/>
        </p:spPr>
        <p:txBody>
          <a:bodyPr wrap="square" rtlCol="0">
            <a:spAutoFit/>
          </a:bodyPr>
          <a:lstStyle/>
          <a:p>
            <a:pPr algn="ctr"/>
            <a:r>
              <a:rPr lang="en-US" sz="2800" dirty="0"/>
              <a:t>Praxair / PG Technologies at Howard Technology </a:t>
            </a:r>
            <a:r>
              <a:rPr lang="en-US" sz="2800" dirty="0" smtClean="0"/>
              <a:t>Park Donation of Food / Snacks for Summer Camp</a:t>
            </a:r>
            <a:endParaRPr lang="en-US" sz="2800" dirty="0"/>
          </a:p>
        </p:txBody>
      </p:sp>
    </p:spTree>
    <p:extLst>
      <p:ext uri="{BB962C8B-B14F-4D97-AF65-F5344CB8AC3E}">
        <p14:creationId xmlns:p14="http://schemas.microsoft.com/office/powerpoint/2010/main" val="12803472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5129" y="5410200"/>
            <a:ext cx="7620000" cy="1200329"/>
          </a:xfrm>
          <a:prstGeom prst="rect">
            <a:avLst/>
          </a:prstGeom>
          <a:noFill/>
        </p:spPr>
        <p:txBody>
          <a:bodyPr wrap="square" rtlCol="0">
            <a:spAutoFit/>
          </a:bodyPr>
          <a:lstStyle/>
          <a:p>
            <a:r>
              <a:rPr lang="en-US" dirty="0"/>
              <a:t>It’s that time of year again that our friends at Society of St. Andrews shared fresh fruits and veggies for our community families. Fresh blueberries!! Cucumbers... Zucchini and Sweet potatoes!! Thank you so </a:t>
            </a:r>
            <a:r>
              <a:rPr lang="en-US" dirty="0" err="1"/>
              <a:t>so</a:t>
            </a:r>
            <a:r>
              <a:rPr lang="en-US" dirty="0"/>
              <a:t> much for your continued support to us...Our community is truly grateful!!</a:t>
            </a:r>
            <a:endParaRPr lang="en-US" dirty="0"/>
          </a:p>
        </p:txBody>
      </p:sp>
      <p:sp>
        <p:nvSpPr>
          <p:cNvPr id="3" name="TextBox 2"/>
          <p:cNvSpPr txBox="1"/>
          <p:nvPr/>
        </p:nvSpPr>
        <p:spPr>
          <a:xfrm>
            <a:off x="609600" y="152400"/>
            <a:ext cx="8077200" cy="1077218"/>
          </a:xfrm>
          <a:prstGeom prst="rect">
            <a:avLst/>
          </a:prstGeom>
          <a:noFill/>
        </p:spPr>
        <p:txBody>
          <a:bodyPr wrap="square" rtlCol="0">
            <a:spAutoFit/>
          </a:bodyPr>
          <a:lstStyle/>
          <a:p>
            <a:pPr algn="ctr"/>
            <a:r>
              <a:rPr lang="en-US" sz="3200" dirty="0" smtClean="0"/>
              <a:t>Society of St. Andrews </a:t>
            </a:r>
          </a:p>
          <a:p>
            <a:pPr algn="ctr"/>
            <a:r>
              <a:rPr lang="en-US" sz="3200" dirty="0" smtClean="0"/>
              <a:t>Fresh Fruits and Vegetables Donations</a:t>
            </a:r>
          </a:p>
        </p:txBody>
      </p:sp>
      <p:pic>
        <p:nvPicPr>
          <p:cNvPr id="10242" name="Picture 2" descr="Image may contain: one or more people, people on stage, people standing, sky and outdoor"/>
          <p:cNvPicPr>
            <a:picLocks noChangeAspect="1" noChangeArrowheads="1"/>
          </p:cNvPicPr>
          <p:nvPr/>
        </p:nvPicPr>
        <p:blipFill rotWithShape="1">
          <a:blip r:embed="rId2">
            <a:extLst>
              <a:ext uri="{28A0092B-C50C-407E-A947-70E740481C1C}">
                <a14:useLocalDpi xmlns:a14="http://schemas.microsoft.com/office/drawing/2010/main" val="0"/>
              </a:ext>
            </a:extLst>
          </a:blip>
          <a:srcRect b="20853"/>
          <a:stretch/>
        </p:blipFill>
        <p:spPr bwMode="auto">
          <a:xfrm>
            <a:off x="0" y="1405988"/>
            <a:ext cx="3810335" cy="402102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may contain: one or more people, outdoor and foo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335" y="1753045"/>
            <a:ext cx="2742866" cy="365715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may contain: 1 person, standing, tree, child, outdoor and na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0072" y="2155326"/>
            <a:ext cx="2441155" cy="3254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3472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may contain: 2 people, people sitting, child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3882512" cy="517668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may contain: one or more people, people sitting, child and ou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808703"/>
            <a:ext cx="3882512" cy="51766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152400"/>
            <a:ext cx="8077200" cy="523220"/>
          </a:xfrm>
          <a:prstGeom prst="rect">
            <a:avLst/>
          </a:prstGeom>
          <a:noFill/>
        </p:spPr>
        <p:txBody>
          <a:bodyPr wrap="square" rtlCol="0">
            <a:spAutoFit/>
          </a:bodyPr>
          <a:lstStyle/>
          <a:p>
            <a:r>
              <a:rPr lang="en-US" sz="2800" dirty="0" smtClean="0"/>
              <a:t>Society of St. Andrews Cereal Donations for the Youth</a:t>
            </a:r>
          </a:p>
        </p:txBody>
      </p:sp>
      <p:sp>
        <p:nvSpPr>
          <p:cNvPr id="2" name="TextBox 1"/>
          <p:cNvSpPr txBox="1"/>
          <p:nvPr/>
        </p:nvSpPr>
        <p:spPr>
          <a:xfrm>
            <a:off x="228600" y="6153834"/>
            <a:ext cx="8302112" cy="646331"/>
          </a:xfrm>
          <a:prstGeom prst="rect">
            <a:avLst/>
          </a:prstGeom>
          <a:noFill/>
        </p:spPr>
        <p:txBody>
          <a:bodyPr wrap="square" rtlCol="0">
            <a:spAutoFit/>
          </a:bodyPr>
          <a:lstStyle/>
          <a:p>
            <a:pPr algn="ctr"/>
            <a:r>
              <a:rPr lang="en-US" dirty="0"/>
              <a:t>Thank you so much Society of St. Andrews for once again putting smiles on the faces of our kids as they select their cereal choices!! What a blessing!!</a:t>
            </a:r>
            <a:endParaRPr lang="en-US" dirty="0"/>
          </a:p>
        </p:txBody>
      </p:sp>
    </p:spTree>
    <p:extLst>
      <p:ext uri="{BB962C8B-B14F-4D97-AF65-F5344CB8AC3E}">
        <p14:creationId xmlns:p14="http://schemas.microsoft.com/office/powerpoint/2010/main" val="12803472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09600"/>
            <a:ext cx="440055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440055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76200"/>
            <a:ext cx="8534400" cy="461665"/>
          </a:xfrm>
          <a:prstGeom prst="rect">
            <a:avLst/>
          </a:prstGeom>
          <a:noFill/>
        </p:spPr>
        <p:txBody>
          <a:bodyPr wrap="square" rtlCol="0">
            <a:spAutoFit/>
          </a:bodyPr>
          <a:lstStyle/>
          <a:p>
            <a:pPr algn="ctr"/>
            <a:r>
              <a:rPr lang="en-US" sz="2400" b="1" dirty="0" smtClean="0"/>
              <a:t>North Campus Damage  from EF3 Tornado of January 21, 2017</a:t>
            </a:r>
            <a:endParaRPr lang="en-US" sz="2400" b="1" dirty="0"/>
          </a:p>
        </p:txBody>
      </p:sp>
    </p:spTree>
    <p:extLst>
      <p:ext uri="{BB962C8B-B14F-4D97-AF65-F5344CB8AC3E}">
        <p14:creationId xmlns:p14="http://schemas.microsoft.com/office/powerpoint/2010/main" val="13917093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may contain: one or more people, people standing, crowd and outdoor"/>
          <p:cNvPicPr>
            <a:picLocks noChangeAspect="1" noChangeArrowheads="1"/>
          </p:cNvPicPr>
          <p:nvPr/>
        </p:nvPicPr>
        <p:blipFill rotWithShape="1">
          <a:blip r:embed="rId2">
            <a:extLst>
              <a:ext uri="{28A0092B-C50C-407E-A947-70E740481C1C}">
                <a14:useLocalDpi xmlns:a14="http://schemas.microsoft.com/office/drawing/2010/main" val="0"/>
              </a:ext>
            </a:extLst>
          </a:blip>
          <a:srcRect b="10292"/>
          <a:stretch/>
        </p:blipFill>
        <p:spPr bwMode="auto">
          <a:xfrm>
            <a:off x="616359" y="614065"/>
            <a:ext cx="7924800" cy="53318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4910" y="152400"/>
            <a:ext cx="8267698" cy="461665"/>
          </a:xfrm>
          <a:prstGeom prst="rect">
            <a:avLst/>
          </a:prstGeom>
          <a:noFill/>
        </p:spPr>
        <p:txBody>
          <a:bodyPr wrap="square" rtlCol="0">
            <a:spAutoFit/>
          </a:bodyPr>
          <a:lstStyle/>
          <a:p>
            <a:r>
              <a:rPr lang="en-US" sz="2400" dirty="0" smtClean="0"/>
              <a:t>Summer Camp Field Trip to Polymer Science Center at USM</a:t>
            </a:r>
            <a:endParaRPr lang="en-US" sz="2400" dirty="0"/>
          </a:p>
        </p:txBody>
      </p:sp>
      <p:sp>
        <p:nvSpPr>
          <p:cNvPr id="3" name="TextBox 2"/>
          <p:cNvSpPr txBox="1"/>
          <p:nvPr/>
        </p:nvSpPr>
        <p:spPr>
          <a:xfrm>
            <a:off x="216310" y="6019800"/>
            <a:ext cx="8699090" cy="738664"/>
          </a:xfrm>
          <a:prstGeom prst="rect">
            <a:avLst/>
          </a:prstGeom>
          <a:noFill/>
        </p:spPr>
        <p:txBody>
          <a:bodyPr wrap="square" rtlCol="0">
            <a:spAutoFit/>
          </a:bodyPr>
          <a:lstStyle/>
          <a:p>
            <a:pPr algn="ctr"/>
            <a:r>
              <a:rPr lang="en-US" sz="1400" dirty="0"/>
              <a:t>We are truly grateful to Dr. Heather Broadhead, Kim L. </a:t>
            </a:r>
            <a:r>
              <a:rPr lang="en-US" sz="1400" dirty="0" err="1"/>
              <a:t>Wingo</a:t>
            </a:r>
            <a:r>
              <a:rPr lang="en-US" sz="1400" dirty="0"/>
              <a:t> and all the students at USM School of Polymer Science &amp; Engineering for all the fun and educational group learning sessions provided to our 4th-12th graders. </a:t>
            </a:r>
            <a:endParaRPr lang="en-US" sz="1400" dirty="0" smtClean="0"/>
          </a:p>
          <a:p>
            <a:pPr algn="ctr"/>
            <a:r>
              <a:rPr lang="en-US" sz="1400" dirty="0" smtClean="0"/>
              <a:t>This </a:t>
            </a:r>
            <a:r>
              <a:rPr lang="en-US" sz="1400" dirty="0"/>
              <a:t>experience has provided a lasting impression with our students.</a:t>
            </a:r>
            <a:endParaRPr lang="en-US" sz="1400" dirty="0"/>
          </a:p>
        </p:txBody>
      </p:sp>
    </p:spTree>
    <p:extLst>
      <p:ext uri="{BB962C8B-B14F-4D97-AF65-F5344CB8AC3E}">
        <p14:creationId xmlns:p14="http://schemas.microsoft.com/office/powerpoint/2010/main" val="12803472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age may contain: 3 people, people smiling, people eating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57300"/>
            <a:ext cx="8737598" cy="4914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329625"/>
            <a:ext cx="7620000" cy="584775"/>
          </a:xfrm>
          <a:prstGeom prst="rect">
            <a:avLst/>
          </a:prstGeom>
          <a:noFill/>
        </p:spPr>
        <p:txBody>
          <a:bodyPr wrap="square" rtlCol="0">
            <a:spAutoFit/>
          </a:bodyPr>
          <a:lstStyle/>
          <a:p>
            <a:pPr algn="ctr"/>
            <a:r>
              <a:rPr lang="en-US" sz="3200" dirty="0" smtClean="0"/>
              <a:t>Science Experiments with the Youth at USM</a:t>
            </a:r>
            <a:endParaRPr lang="en-US" sz="3200" dirty="0"/>
          </a:p>
        </p:txBody>
      </p:sp>
    </p:spTree>
    <p:extLst>
      <p:ext uri="{BB962C8B-B14F-4D97-AF65-F5344CB8AC3E}">
        <p14:creationId xmlns:p14="http://schemas.microsoft.com/office/powerpoint/2010/main" val="12803472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content.fmem1-1.fna.fbcdn.net/v/t1.0-9/65227857_2950410405000009_7028694699795808256_n.jpg?_nc_cat=109&amp;_nc_oc=AQmpWjX1kskiAWdtNNnPmSRBTTbmI1T9WXy0qFJdR51I5mwWq0djdlHOtggKJWwVZkpXkblyIwZQhGd0gfbKzWb0&amp;_nc_ht=scontent.fmem1-1.fna&amp;oh=675fbe495937d65207a9a6bbda27dd5d&amp;oe=5DD012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20076"/>
            <a:ext cx="4397478" cy="586330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Image may contain: 2 people, sho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739399"/>
            <a:ext cx="4382985" cy="58439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 y="152400"/>
            <a:ext cx="7620000" cy="461665"/>
          </a:xfrm>
          <a:prstGeom prst="rect">
            <a:avLst/>
          </a:prstGeom>
          <a:noFill/>
        </p:spPr>
        <p:txBody>
          <a:bodyPr wrap="square" rtlCol="0">
            <a:spAutoFit/>
          </a:bodyPr>
          <a:lstStyle/>
          <a:p>
            <a:pPr algn="ctr"/>
            <a:r>
              <a:rPr lang="en-US" sz="2400" dirty="0" smtClean="0"/>
              <a:t>Science Experiments with the Youth</a:t>
            </a:r>
            <a:endParaRPr lang="en-US" sz="2400" dirty="0"/>
          </a:p>
        </p:txBody>
      </p:sp>
    </p:spTree>
    <p:extLst>
      <p:ext uri="{BB962C8B-B14F-4D97-AF65-F5344CB8AC3E}">
        <p14:creationId xmlns:p14="http://schemas.microsoft.com/office/powerpoint/2010/main" val="492734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534400" cy="830997"/>
          </a:xfrm>
          <a:prstGeom prst="rect">
            <a:avLst/>
          </a:prstGeom>
          <a:noFill/>
        </p:spPr>
        <p:txBody>
          <a:bodyPr wrap="square" rtlCol="0">
            <a:spAutoFit/>
          </a:bodyPr>
          <a:lstStyle/>
          <a:p>
            <a:pPr algn="ctr"/>
            <a:r>
              <a:rPr lang="en-US" sz="2400" dirty="0"/>
              <a:t> </a:t>
            </a:r>
            <a:r>
              <a:rPr lang="en-US" sz="2400" dirty="0" smtClean="0"/>
              <a:t>United Way of Southeast Mississippi Day </a:t>
            </a:r>
            <a:r>
              <a:rPr lang="en-US" sz="2400" dirty="0"/>
              <a:t>of Service </a:t>
            </a:r>
            <a:r>
              <a:rPr lang="en-US" sz="2400" dirty="0" smtClean="0"/>
              <a:t>Mini-Grant Funding for East Jerusalem Community Garden Project</a:t>
            </a:r>
            <a:endParaRPr lang="en-US" sz="2400" dirty="0"/>
          </a:p>
        </p:txBody>
      </p:sp>
      <p:pic>
        <p:nvPicPr>
          <p:cNvPr id="12290" name="Picture 2" descr="Image may contain: one or more people, tree, grass, outdoor and na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4997450" cy="374808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may contain: tree, sky, grass, plant, outdoor and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219200"/>
            <a:ext cx="3429000" cy="4572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5305961"/>
            <a:ext cx="4800600" cy="1323439"/>
          </a:xfrm>
          <a:prstGeom prst="rect">
            <a:avLst/>
          </a:prstGeom>
          <a:noFill/>
        </p:spPr>
        <p:txBody>
          <a:bodyPr wrap="square" rtlCol="0">
            <a:spAutoFit/>
          </a:bodyPr>
          <a:lstStyle/>
          <a:p>
            <a:r>
              <a:rPr lang="en-US" sz="1600" dirty="0"/>
              <a:t>Our team of volunteers and youth worked extremely hard at the </a:t>
            </a:r>
            <a:r>
              <a:rPr lang="en-US" sz="1600" dirty="0" err="1"/>
              <a:t>Oseola</a:t>
            </a:r>
            <a:r>
              <a:rPr lang="en-US" sz="1600" dirty="0"/>
              <a:t> McCarty Community Garden in spite of all of this South MS HEAT!! Great job!! Many thanks to United Way of SE MS for funding this project for us. A HEALTHY COMMUNITY IS A HAPPY COMMUNITY!!</a:t>
            </a:r>
            <a:endParaRPr lang="en-US" sz="1600" dirty="0"/>
          </a:p>
        </p:txBody>
      </p:sp>
    </p:spTree>
    <p:extLst>
      <p:ext uri="{BB962C8B-B14F-4D97-AF65-F5344CB8AC3E}">
        <p14:creationId xmlns:p14="http://schemas.microsoft.com/office/powerpoint/2010/main" val="2903036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96805"/>
            <a:ext cx="8763000" cy="1169551"/>
          </a:xfrm>
          <a:prstGeom prst="rect">
            <a:avLst/>
          </a:prstGeom>
          <a:noFill/>
        </p:spPr>
        <p:txBody>
          <a:bodyPr wrap="square" rtlCol="0">
            <a:spAutoFit/>
          </a:bodyPr>
          <a:lstStyle/>
          <a:p>
            <a:r>
              <a:rPr lang="en-US" sz="1400" dirty="0"/>
              <a:t>Everyone can be a SERVANT!! About 100 Youth and their leaders of The Church Of Jesus Christ of Latter-day </a:t>
            </a:r>
            <a:r>
              <a:rPr lang="en-US" sz="1400" dirty="0" smtClean="0"/>
              <a:t>Saints came </a:t>
            </a:r>
            <a:r>
              <a:rPr lang="en-US" sz="1400" dirty="0"/>
              <a:t>to the center today to do just that...SERVE!! We were able to complete work projects in our community garden, help distribute fresh produce for community families, yard work as well as general cleanup of our toy sorting area in preparation for this years Marine Toys for Tots Christmas campaign. We truly love all our volunteers and we know that these work projects could not get completed without their serving hands and caring hearts.</a:t>
            </a:r>
            <a:endParaRPr lang="en-US" sz="1400" dirty="0"/>
          </a:p>
        </p:txBody>
      </p:sp>
      <p:pic>
        <p:nvPicPr>
          <p:cNvPr id="16386" name="Picture 2" descr="Image may contain: one or more people, people playing sports, grass, child, sky, outdoor and nature"/>
          <p:cNvPicPr>
            <a:picLocks noChangeAspect="1" noChangeArrowheads="1"/>
          </p:cNvPicPr>
          <p:nvPr/>
        </p:nvPicPr>
        <p:blipFill rotWithShape="1">
          <a:blip r:embed="rId2">
            <a:extLst>
              <a:ext uri="{28A0092B-C50C-407E-A947-70E740481C1C}">
                <a14:useLocalDpi xmlns:a14="http://schemas.microsoft.com/office/drawing/2010/main" val="0"/>
              </a:ext>
            </a:extLst>
          </a:blip>
          <a:srcRect b="22796"/>
          <a:stretch/>
        </p:blipFill>
        <p:spPr bwMode="auto">
          <a:xfrm>
            <a:off x="175752" y="537865"/>
            <a:ext cx="6019800" cy="46475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76200"/>
            <a:ext cx="7620000" cy="461665"/>
          </a:xfrm>
          <a:prstGeom prst="rect">
            <a:avLst/>
          </a:prstGeom>
          <a:noFill/>
        </p:spPr>
        <p:txBody>
          <a:bodyPr wrap="square" rtlCol="0">
            <a:spAutoFit/>
          </a:bodyPr>
          <a:lstStyle/>
          <a:p>
            <a:pPr algn="ctr"/>
            <a:r>
              <a:rPr lang="en-US" sz="2400" dirty="0" smtClean="0"/>
              <a:t>July Activity - The </a:t>
            </a:r>
            <a:r>
              <a:rPr lang="en-US" sz="2400" dirty="0"/>
              <a:t>Church Of Jesus Christ of Latter-day Saints </a:t>
            </a:r>
          </a:p>
        </p:txBody>
      </p:sp>
      <p:pic>
        <p:nvPicPr>
          <p:cNvPr id="5" name="Picture 2" descr="Image may contain: 2 people, people standing, child, grass, tree, outdoor and na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589071"/>
            <a:ext cx="34290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734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may contain: one or more people, people sitting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4377928" cy="583723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may contain: 2 people, people smiling, sky, outdoor and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102" y="873842"/>
            <a:ext cx="4324465" cy="57659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147935"/>
            <a:ext cx="7620000" cy="461665"/>
          </a:xfrm>
          <a:prstGeom prst="rect">
            <a:avLst/>
          </a:prstGeom>
          <a:noFill/>
        </p:spPr>
        <p:txBody>
          <a:bodyPr wrap="square" rtlCol="0">
            <a:spAutoFit/>
          </a:bodyPr>
          <a:lstStyle/>
          <a:p>
            <a:pPr algn="ctr"/>
            <a:r>
              <a:rPr lang="en-US" sz="2400" dirty="0" smtClean="0"/>
              <a:t>July Activity - The </a:t>
            </a:r>
            <a:r>
              <a:rPr lang="en-US" sz="2400" dirty="0"/>
              <a:t>Church Of Jesus Christ of Latter-day Saints </a:t>
            </a:r>
          </a:p>
        </p:txBody>
      </p:sp>
    </p:spTree>
    <p:extLst>
      <p:ext uri="{BB962C8B-B14F-4D97-AF65-F5344CB8AC3E}">
        <p14:creationId xmlns:p14="http://schemas.microsoft.com/office/powerpoint/2010/main" val="492734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Image may contain: one or more people, tree, shoes, outdoor and na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135" y="8382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147935"/>
            <a:ext cx="7620000" cy="461665"/>
          </a:xfrm>
          <a:prstGeom prst="rect">
            <a:avLst/>
          </a:prstGeom>
          <a:noFill/>
        </p:spPr>
        <p:txBody>
          <a:bodyPr wrap="square" rtlCol="0">
            <a:spAutoFit/>
          </a:bodyPr>
          <a:lstStyle/>
          <a:p>
            <a:pPr algn="ctr"/>
            <a:r>
              <a:rPr lang="en-US" sz="2400" dirty="0" smtClean="0"/>
              <a:t>July Activity - The </a:t>
            </a:r>
            <a:r>
              <a:rPr lang="en-US" sz="2400" dirty="0"/>
              <a:t>Church Of Jesus Christ of Latter-day Saints </a:t>
            </a:r>
          </a:p>
        </p:txBody>
      </p:sp>
    </p:spTree>
    <p:extLst>
      <p:ext uri="{BB962C8B-B14F-4D97-AF65-F5344CB8AC3E}">
        <p14:creationId xmlns:p14="http://schemas.microsoft.com/office/powerpoint/2010/main" val="492734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may contain: one or more people, tree, grass, plant, outdoor and na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78" y="1033202"/>
            <a:ext cx="4231677" cy="564223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mage may contain: one or more people, people playing sports, people standing, sky, cloud, grass, tree, outdoor and nature"/>
          <p:cNvPicPr>
            <a:picLocks noChangeAspect="1" noChangeArrowheads="1"/>
          </p:cNvPicPr>
          <p:nvPr/>
        </p:nvPicPr>
        <p:blipFill rotWithShape="1">
          <a:blip r:embed="rId3">
            <a:extLst>
              <a:ext uri="{28A0092B-C50C-407E-A947-70E740481C1C}">
                <a14:useLocalDpi xmlns:a14="http://schemas.microsoft.com/office/drawing/2010/main" val="0"/>
              </a:ext>
            </a:extLst>
          </a:blip>
          <a:srcRect b="7032"/>
          <a:stretch/>
        </p:blipFill>
        <p:spPr bwMode="auto">
          <a:xfrm>
            <a:off x="4439807" y="1033203"/>
            <a:ext cx="4551793" cy="56422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224135"/>
            <a:ext cx="7620000" cy="461665"/>
          </a:xfrm>
          <a:prstGeom prst="rect">
            <a:avLst/>
          </a:prstGeom>
          <a:noFill/>
        </p:spPr>
        <p:txBody>
          <a:bodyPr wrap="square" rtlCol="0">
            <a:spAutoFit/>
          </a:bodyPr>
          <a:lstStyle/>
          <a:p>
            <a:pPr algn="ctr"/>
            <a:r>
              <a:rPr lang="en-US" sz="2400" dirty="0" smtClean="0"/>
              <a:t>July Activity - The </a:t>
            </a:r>
            <a:r>
              <a:rPr lang="en-US" sz="2400" dirty="0"/>
              <a:t>Church Of Jesus Christ of Latter-day Saints </a:t>
            </a:r>
          </a:p>
        </p:txBody>
      </p:sp>
    </p:spTree>
    <p:extLst>
      <p:ext uri="{BB962C8B-B14F-4D97-AF65-F5344CB8AC3E}">
        <p14:creationId xmlns:p14="http://schemas.microsoft.com/office/powerpoint/2010/main" val="492734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scontent.fmem1-2.fna.fbcdn.net/v/t1.0-9/61143097_2855886037785780_8441885063557152768_n.jpg?_nc_cat=108&amp;_nc_oc=AQmWa6AFlHN9UcnuUvEZzUIlxZhd3rLlX6CLNMtg_Jb-jbafec8FuCKaY5WbQ5YZc9t-mDZpC_GAXeaS_-poZcVo&amp;_nc_ht=scontent.fmem1-2.fna&amp;oh=0cffdb954ad035d94f40d20bbf293a00&amp;oe=5DCAAF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476865"/>
            <a:ext cx="4572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304800" y="381000"/>
            <a:ext cx="3200400" cy="3048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52500" y="1608197"/>
            <a:ext cx="1905000" cy="461665"/>
          </a:xfrm>
          <a:prstGeom prst="rect">
            <a:avLst/>
          </a:prstGeom>
          <a:noFill/>
        </p:spPr>
        <p:txBody>
          <a:bodyPr wrap="square" rtlCol="0">
            <a:spAutoFit/>
          </a:bodyPr>
          <a:lstStyle/>
          <a:p>
            <a:r>
              <a:rPr lang="en-US" sz="2400" dirty="0" smtClean="0">
                <a:solidFill>
                  <a:schemeClr val="bg1"/>
                </a:solidFill>
              </a:rPr>
              <a:t>New Project</a:t>
            </a:r>
            <a:endParaRPr lang="en-US" sz="2400" dirty="0">
              <a:solidFill>
                <a:schemeClr val="bg1"/>
              </a:solidFill>
            </a:endParaRPr>
          </a:p>
        </p:txBody>
      </p:sp>
      <p:sp>
        <p:nvSpPr>
          <p:cNvPr id="4" name="TextBox 3"/>
          <p:cNvSpPr txBox="1"/>
          <p:nvPr/>
        </p:nvSpPr>
        <p:spPr>
          <a:xfrm>
            <a:off x="609600" y="4038600"/>
            <a:ext cx="2362200" cy="1815882"/>
          </a:xfrm>
          <a:prstGeom prst="rect">
            <a:avLst/>
          </a:prstGeom>
          <a:noFill/>
        </p:spPr>
        <p:txBody>
          <a:bodyPr wrap="square" rtlCol="0">
            <a:spAutoFit/>
          </a:bodyPr>
          <a:lstStyle/>
          <a:p>
            <a:pPr algn="ctr"/>
            <a:r>
              <a:rPr lang="en-US" sz="2800" dirty="0" smtClean="0"/>
              <a:t>Sponsor Site for AmeriCorps VISTA</a:t>
            </a:r>
            <a:endParaRPr lang="en-US" sz="2800" dirty="0"/>
          </a:p>
        </p:txBody>
      </p:sp>
    </p:spTree>
    <p:extLst>
      <p:ext uri="{BB962C8B-B14F-4D97-AF65-F5344CB8AC3E}">
        <p14:creationId xmlns:p14="http://schemas.microsoft.com/office/powerpoint/2010/main" val="492734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lco-admin.toysfortots.org/local-coordinator-sites/lco-admin/secure-site/images/Site-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0999" y="135836"/>
            <a:ext cx="3687355" cy="161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5-Point Star 2"/>
          <p:cNvSpPr/>
          <p:nvPr/>
        </p:nvSpPr>
        <p:spPr>
          <a:xfrm>
            <a:off x="304800" y="685800"/>
            <a:ext cx="3200400" cy="3048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0600" y="1912997"/>
            <a:ext cx="1905000" cy="830997"/>
          </a:xfrm>
          <a:prstGeom prst="rect">
            <a:avLst/>
          </a:prstGeom>
          <a:noFill/>
        </p:spPr>
        <p:txBody>
          <a:bodyPr wrap="square" rtlCol="0">
            <a:spAutoFit/>
          </a:bodyPr>
          <a:lstStyle/>
          <a:p>
            <a:pPr algn="ctr"/>
            <a:r>
              <a:rPr lang="en-US" sz="2400" dirty="0" smtClean="0">
                <a:solidFill>
                  <a:schemeClr val="bg1"/>
                </a:solidFill>
              </a:rPr>
              <a:t>Upcoming  Project</a:t>
            </a:r>
            <a:endParaRPr lang="en-US" sz="2400" dirty="0">
              <a:solidFill>
                <a:schemeClr val="bg1"/>
              </a:solidFill>
            </a:endParaRPr>
          </a:p>
        </p:txBody>
      </p:sp>
      <p:sp>
        <p:nvSpPr>
          <p:cNvPr id="5" name="Rectangle 4"/>
          <p:cNvSpPr/>
          <p:nvPr/>
        </p:nvSpPr>
        <p:spPr>
          <a:xfrm>
            <a:off x="4038600" y="2023695"/>
            <a:ext cx="4267200" cy="707886"/>
          </a:xfrm>
          <a:prstGeom prst="rect">
            <a:avLst/>
          </a:prstGeom>
        </p:spPr>
        <p:txBody>
          <a:bodyPr wrap="square">
            <a:spAutoFit/>
          </a:bodyPr>
          <a:lstStyle/>
          <a:p>
            <a:pPr algn="ctr">
              <a:defRPr/>
            </a:pPr>
            <a:r>
              <a:rPr lang="en-US" sz="2000" kern="10" dirty="0" smtClean="0">
                <a:ln w="9525">
                  <a:noFill/>
                  <a:round/>
                  <a:headEnd/>
                  <a:tailEnd/>
                </a:ln>
                <a:latin typeface="Times New Roman"/>
                <a:cs typeface="Times New Roman"/>
              </a:rPr>
              <a:t>15</a:t>
            </a:r>
            <a:r>
              <a:rPr lang="en-US" sz="2000" kern="10" baseline="30000" dirty="0" smtClean="0">
                <a:ln w="9525">
                  <a:noFill/>
                  <a:round/>
                  <a:headEnd/>
                  <a:tailEnd/>
                </a:ln>
                <a:latin typeface="Times New Roman"/>
                <a:cs typeface="Times New Roman"/>
              </a:rPr>
              <a:t>th </a:t>
            </a:r>
            <a:r>
              <a:rPr lang="en-US" sz="2000" kern="10" dirty="0" smtClean="0">
                <a:ln w="9525">
                  <a:noFill/>
                  <a:round/>
                  <a:headEnd/>
                  <a:tailEnd/>
                </a:ln>
                <a:latin typeface="Times New Roman"/>
                <a:cs typeface="Times New Roman"/>
              </a:rPr>
              <a:t> </a:t>
            </a:r>
            <a:r>
              <a:rPr lang="en-US" sz="2000" kern="10" dirty="0">
                <a:ln w="9525">
                  <a:noFill/>
                  <a:round/>
                  <a:headEnd/>
                  <a:tailEnd/>
                </a:ln>
                <a:latin typeface="Times New Roman"/>
                <a:cs typeface="Times New Roman"/>
              </a:rPr>
              <a:t>Annual </a:t>
            </a:r>
            <a:r>
              <a:rPr lang="en-US" sz="2000" kern="10" dirty="0" smtClean="0">
                <a:ln w="9525">
                  <a:noFill/>
                  <a:round/>
                  <a:headEnd/>
                  <a:tailEnd/>
                </a:ln>
                <a:latin typeface="Times New Roman"/>
                <a:cs typeface="Times New Roman"/>
              </a:rPr>
              <a:t>Operation Christmas SLEEVE 2019</a:t>
            </a:r>
            <a:endParaRPr lang="en-US" sz="2000" kern="10" dirty="0">
              <a:ln w="9525">
                <a:noFill/>
                <a:round/>
                <a:headEnd/>
                <a:tailEnd/>
              </a:ln>
              <a:latin typeface="Times New Roman"/>
              <a:cs typeface="Times New Roman"/>
            </a:endParaRPr>
          </a:p>
        </p:txBody>
      </p:sp>
      <p:sp>
        <p:nvSpPr>
          <p:cNvPr id="6" name="Rectangle 5"/>
          <p:cNvSpPr/>
          <p:nvPr/>
        </p:nvSpPr>
        <p:spPr>
          <a:xfrm>
            <a:off x="3461263" y="2902440"/>
            <a:ext cx="5146825"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“Toy Drive” </a:t>
            </a:r>
            <a:r>
              <a:rPr lang="en-US" sz="2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Drop sites </a:t>
            </a:r>
            <a:endParaRPr lang="en-U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7" name="Picture 4" descr="https://scontent-atl3-1.xx.fbcdn.net/v/t1.0-9/10014642_1022138524493883_4016134115780803672_n.jpg?oh=29c1f3a3792c7db11c0018fb81ab9cfd&amp;oe=58CDB29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3947318"/>
            <a:ext cx="2318596" cy="27432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39469"/>
            <a:ext cx="3810000" cy="830997"/>
          </a:xfrm>
          <a:prstGeom prst="rect">
            <a:avLst/>
          </a:prstGeom>
        </p:spPr>
        <p:txBody>
          <a:bodyPr wrap="square">
            <a:spAutoFit/>
          </a:bodyPr>
          <a:lstStyle/>
          <a:p>
            <a:pPr algn="ctr"/>
            <a:r>
              <a:rPr lang="en-US" sz="2400" b="1" dirty="0"/>
              <a:t>We Need Your Help!!</a:t>
            </a:r>
            <a:br>
              <a:rPr lang="en-US" sz="2400" b="1" dirty="0"/>
            </a:br>
            <a:endParaRPr lang="en-US" sz="2400" dirty="0"/>
          </a:p>
        </p:txBody>
      </p:sp>
      <p:pic>
        <p:nvPicPr>
          <p:cNvPr id="25602" name="Picture 2" descr="Image may contain: 3 people, people smiling, people standing and out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886200"/>
            <a:ext cx="2865438" cy="28654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9136" y="3962400"/>
            <a:ext cx="3688664" cy="2766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2734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G_109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36" y="533400"/>
            <a:ext cx="4572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descr="IMG_10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33399"/>
            <a:ext cx="4572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76200"/>
            <a:ext cx="8534400" cy="461665"/>
          </a:xfrm>
          <a:prstGeom prst="rect">
            <a:avLst/>
          </a:prstGeom>
          <a:noFill/>
        </p:spPr>
        <p:txBody>
          <a:bodyPr wrap="square" rtlCol="0">
            <a:spAutoFit/>
          </a:bodyPr>
          <a:lstStyle/>
          <a:p>
            <a:pPr algn="ctr"/>
            <a:r>
              <a:rPr lang="en-US" sz="2400" b="1" dirty="0" smtClean="0"/>
              <a:t>North Campus Damage  from EF3 Tornado of January 21, 2017</a:t>
            </a:r>
            <a:endParaRPr lang="en-US" sz="2400" b="1" dirty="0"/>
          </a:p>
        </p:txBody>
      </p:sp>
    </p:spTree>
    <p:extLst>
      <p:ext uri="{BB962C8B-B14F-4D97-AF65-F5344CB8AC3E}">
        <p14:creationId xmlns:p14="http://schemas.microsoft.com/office/powerpoint/2010/main" val="7323516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t0.gstatic.com/images?q=tbn:ANd9GcS_bCvKToSCCQVXitdCylRfyPnIrwofkyXHXuY9106-qXOv7-vq4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80532">
            <a:off x="6076950" y="296863"/>
            <a:ext cx="239871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3"/>
          <p:cNvSpPr txBox="1">
            <a:spLocks noChangeArrowheads="1"/>
          </p:cNvSpPr>
          <p:nvPr/>
        </p:nvSpPr>
        <p:spPr bwMode="auto">
          <a:xfrm>
            <a:off x="91460" y="838200"/>
            <a:ext cx="8077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eaLnBrk="0" hangingPunct="0">
              <a:spcBef>
                <a:spcPct val="20000"/>
              </a:spcBef>
              <a:buClr>
                <a:srgbClr val="E08BFF"/>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9pPr>
          </a:lstStyle>
          <a:p>
            <a:pPr marL="342900" indent="-342900" eaLnBrk="1" hangingPunct="1">
              <a:spcBef>
                <a:spcPct val="0"/>
              </a:spcBef>
              <a:buClrTx/>
              <a:buSzTx/>
            </a:pPr>
            <a:r>
              <a:rPr lang="en-US" altLang="en-US" sz="2400" b="1" dirty="0"/>
              <a:t>Volunteers Needed For </a:t>
            </a:r>
            <a:r>
              <a:rPr lang="en-US" altLang="en-US" sz="2400" b="1" dirty="0" smtClean="0"/>
              <a:t>Literacy Project</a:t>
            </a:r>
            <a:endParaRPr lang="en-US" altLang="en-US" sz="2400" b="1" dirty="0"/>
          </a:p>
          <a:p>
            <a:pPr eaLnBrk="1" hangingPunct="1">
              <a:spcBef>
                <a:spcPct val="0"/>
              </a:spcBef>
              <a:buClrTx/>
              <a:buSzTx/>
              <a:buFontTx/>
              <a:buNone/>
            </a:pPr>
            <a:r>
              <a:rPr lang="en-US" altLang="en-US" sz="2400" b="1" dirty="0" smtClean="0"/>
              <a:t>      K-12</a:t>
            </a:r>
            <a:r>
              <a:rPr lang="en-US" altLang="en-US" sz="2400" b="1" baseline="30000" dirty="0" smtClean="0"/>
              <a:t>th</a:t>
            </a:r>
            <a:r>
              <a:rPr lang="en-US" altLang="en-US" sz="2400" b="1" dirty="0" smtClean="0"/>
              <a:t> </a:t>
            </a:r>
            <a:r>
              <a:rPr lang="en-US" altLang="en-US" sz="2400" b="1" dirty="0"/>
              <a:t>Grades</a:t>
            </a:r>
          </a:p>
          <a:p>
            <a:pPr marL="342900" indent="-342900" eaLnBrk="1" hangingPunct="1">
              <a:spcBef>
                <a:spcPct val="0"/>
              </a:spcBef>
              <a:buClrTx/>
              <a:buSzTx/>
            </a:pPr>
            <a:r>
              <a:rPr lang="en-US" altLang="en-US" sz="2400" b="1" dirty="0" smtClean="0"/>
              <a:t>Help </a:t>
            </a:r>
            <a:r>
              <a:rPr lang="en-US" altLang="en-US" sz="2400" b="1" dirty="0"/>
              <a:t>needed for </a:t>
            </a:r>
            <a:r>
              <a:rPr lang="en-US" altLang="en-US" sz="2400" b="1" dirty="0" smtClean="0"/>
              <a:t>After school class </a:t>
            </a:r>
            <a:r>
              <a:rPr lang="en-US" altLang="en-US" sz="2400" b="1" dirty="0"/>
              <a:t>sessions </a:t>
            </a:r>
          </a:p>
          <a:p>
            <a:pPr eaLnBrk="1" hangingPunct="1">
              <a:spcBef>
                <a:spcPct val="0"/>
              </a:spcBef>
              <a:buClrTx/>
              <a:buSzTx/>
              <a:buFontTx/>
              <a:buNone/>
            </a:pPr>
            <a:r>
              <a:rPr lang="en-US" altLang="en-US" sz="2400" b="1" dirty="0" smtClean="0"/>
              <a:t>      and </a:t>
            </a:r>
            <a:r>
              <a:rPr lang="en-US" altLang="en-US" sz="2400" b="1" dirty="0"/>
              <a:t>Field trips</a:t>
            </a:r>
            <a:r>
              <a:rPr lang="en-US" altLang="en-US" sz="2400" b="1" dirty="0" smtClean="0"/>
              <a:t>!!</a:t>
            </a:r>
          </a:p>
          <a:p>
            <a:pPr marL="342900" indent="-342900" eaLnBrk="1" hangingPunct="1">
              <a:spcBef>
                <a:spcPct val="0"/>
              </a:spcBef>
              <a:buClrTx/>
              <a:buSzTx/>
            </a:pPr>
            <a:r>
              <a:rPr lang="en-US" altLang="en-US" sz="2400" b="1" dirty="0" smtClean="0"/>
              <a:t>Volunteers Needed for Healthy Futures and </a:t>
            </a:r>
          </a:p>
          <a:p>
            <a:pPr eaLnBrk="1" hangingPunct="1">
              <a:spcBef>
                <a:spcPct val="0"/>
              </a:spcBef>
              <a:buClrTx/>
              <a:buSzTx/>
              <a:buFontTx/>
              <a:buNone/>
            </a:pPr>
            <a:r>
              <a:rPr lang="en-US" altLang="en-US" sz="2400" b="1" dirty="0" smtClean="0"/>
              <a:t>      Community Garden Project</a:t>
            </a:r>
          </a:p>
          <a:p>
            <a:pPr marL="342900" indent="-342900" eaLnBrk="1" hangingPunct="1">
              <a:spcBef>
                <a:spcPct val="0"/>
              </a:spcBef>
              <a:buClrTx/>
              <a:buSzTx/>
            </a:pPr>
            <a:r>
              <a:rPr lang="en-US" altLang="en-US" sz="2400" b="1" dirty="0" smtClean="0"/>
              <a:t>Volunteers Needed for Soft Skills Training for </a:t>
            </a:r>
          </a:p>
          <a:p>
            <a:pPr eaLnBrk="1" hangingPunct="1">
              <a:spcBef>
                <a:spcPct val="0"/>
              </a:spcBef>
              <a:buClrTx/>
              <a:buSzTx/>
              <a:buFontTx/>
              <a:buNone/>
            </a:pPr>
            <a:r>
              <a:rPr lang="en-US" altLang="en-US" sz="2400" b="1" dirty="0" smtClean="0"/>
              <a:t>      High School Students</a:t>
            </a:r>
          </a:p>
          <a:p>
            <a:pPr eaLnBrk="1" hangingPunct="1">
              <a:spcBef>
                <a:spcPct val="0"/>
              </a:spcBef>
              <a:buClrTx/>
              <a:buSzTx/>
              <a:buFontTx/>
              <a:buNone/>
            </a:pPr>
            <a:endParaRPr lang="en-US" altLang="en-US" sz="2400" b="1" dirty="0"/>
          </a:p>
        </p:txBody>
      </p:sp>
      <p:sp>
        <p:nvSpPr>
          <p:cNvPr id="8" name="TextBox 7"/>
          <p:cNvSpPr txBox="1"/>
          <p:nvPr/>
        </p:nvSpPr>
        <p:spPr>
          <a:xfrm>
            <a:off x="111125" y="28575"/>
            <a:ext cx="8229600" cy="584775"/>
          </a:xfrm>
          <a:prstGeom prst="rect">
            <a:avLst/>
          </a:prstGeom>
          <a:noFill/>
        </p:spPr>
        <p:txBody>
          <a:bodyPr>
            <a:spAutoFit/>
          </a:bodyPr>
          <a:lstStyle/>
          <a:p>
            <a:pPr fontAlgn="auto">
              <a:spcBef>
                <a:spcPts val="0"/>
              </a:spcBef>
              <a:spcAft>
                <a:spcPts val="0"/>
              </a:spcAft>
              <a:defRPr/>
            </a:pPr>
            <a:r>
              <a:rPr lang="en-US" sz="3200" b="1" dirty="0">
                <a:solidFill>
                  <a:schemeClr val="accent3">
                    <a:lumMod val="20000"/>
                    <a:lumOff val="80000"/>
                  </a:schemeClr>
                </a:solidFill>
                <a:latin typeface="+mn-lt"/>
              </a:rPr>
              <a:t>Oseola McCarty Youth Development Center</a:t>
            </a:r>
          </a:p>
        </p:txBody>
      </p:sp>
      <p:sp>
        <p:nvSpPr>
          <p:cNvPr id="8197" name="TextBox 8"/>
          <p:cNvSpPr txBox="1">
            <a:spLocks noChangeArrowheads="1"/>
          </p:cNvSpPr>
          <p:nvPr/>
        </p:nvSpPr>
        <p:spPr bwMode="auto">
          <a:xfrm>
            <a:off x="111125" y="5314950"/>
            <a:ext cx="4537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eaLnBrk="0" hangingPunct="0">
              <a:spcBef>
                <a:spcPct val="20000"/>
              </a:spcBef>
              <a:buClr>
                <a:srgbClr val="E08BFF"/>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9pPr>
          </a:lstStyle>
          <a:p>
            <a:pPr algn="ctr" eaLnBrk="1" hangingPunct="1">
              <a:spcBef>
                <a:spcPct val="0"/>
              </a:spcBef>
              <a:buClrTx/>
              <a:buSzTx/>
              <a:buFontTx/>
              <a:buNone/>
            </a:pPr>
            <a:r>
              <a:rPr lang="en-US" altLang="en-US" sz="2000" b="1">
                <a:latin typeface="Arial" charset="0"/>
              </a:rPr>
              <a:t>Volunteers Are Our Super Stars!!</a:t>
            </a:r>
          </a:p>
          <a:p>
            <a:pPr algn="ctr" eaLnBrk="1" hangingPunct="1">
              <a:spcBef>
                <a:spcPct val="0"/>
              </a:spcBef>
              <a:buClrTx/>
              <a:buSzTx/>
              <a:buFontTx/>
              <a:buNone/>
            </a:pPr>
            <a:r>
              <a:rPr lang="en-US" altLang="en-US" sz="2000" b="1">
                <a:latin typeface="Arial" charset="0"/>
              </a:rPr>
              <a:t>We Need Your Help!!</a:t>
            </a:r>
          </a:p>
        </p:txBody>
      </p:sp>
      <p:sp>
        <p:nvSpPr>
          <p:cNvPr id="8198" name="TextBox 12"/>
          <p:cNvSpPr txBox="1">
            <a:spLocks noChangeArrowheads="1"/>
          </p:cNvSpPr>
          <p:nvPr/>
        </p:nvSpPr>
        <p:spPr bwMode="auto">
          <a:xfrm>
            <a:off x="2133600" y="4800600"/>
            <a:ext cx="3276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eaLnBrk="0" hangingPunct="0">
              <a:spcBef>
                <a:spcPct val="20000"/>
              </a:spcBef>
              <a:buClr>
                <a:srgbClr val="E08BFF"/>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9pPr>
          </a:lstStyle>
          <a:p>
            <a:pPr eaLnBrk="1" hangingPunct="1">
              <a:spcBef>
                <a:spcPct val="0"/>
              </a:spcBef>
              <a:buClrTx/>
              <a:buSzTx/>
              <a:buFontTx/>
              <a:buNone/>
            </a:pPr>
            <a:r>
              <a:rPr lang="en-US" altLang="en-US" sz="1600" b="1" dirty="0"/>
              <a:t>Janet Baldwin </a:t>
            </a:r>
            <a:r>
              <a:rPr lang="en-US" altLang="en-US" sz="1600" dirty="0"/>
              <a:t>@</a:t>
            </a:r>
            <a:r>
              <a:rPr lang="en-US" altLang="en-US" sz="1600" b="1" dirty="0"/>
              <a:t> 601-520-0657</a:t>
            </a:r>
          </a:p>
        </p:txBody>
      </p:sp>
      <p:sp>
        <p:nvSpPr>
          <p:cNvPr id="14" name="TextBox 13"/>
          <p:cNvSpPr txBox="1"/>
          <p:nvPr/>
        </p:nvSpPr>
        <p:spPr>
          <a:xfrm>
            <a:off x="63910" y="4719638"/>
            <a:ext cx="2971800" cy="461962"/>
          </a:xfrm>
          <a:prstGeom prst="rect">
            <a:avLst/>
          </a:prstGeom>
          <a:noFill/>
        </p:spPr>
        <p:txBody>
          <a:bodyPr>
            <a:spAutoFit/>
          </a:bodyPr>
          <a:lstStyle/>
          <a:p>
            <a:pPr fontAlgn="auto">
              <a:spcBef>
                <a:spcPts val="0"/>
              </a:spcBef>
              <a:spcAft>
                <a:spcPts val="0"/>
              </a:spcAft>
              <a:defRPr/>
            </a:pPr>
            <a:r>
              <a:rPr lang="en-US" sz="2400" b="1" dirty="0">
                <a:solidFill>
                  <a:schemeClr val="tx1">
                    <a:lumMod val="95000"/>
                  </a:schemeClr>
                </a:solidFill>
                <a:latin typeface="+mn-lt"/>
              </a:rPr>
              <a:t>Please Contact:</a:t>
            </a:r>
          </a:p>
        </p:txBody>
      </p:sp>
      <p:sp>
        <p:nvSpPr>
          <p:cNvPr id="8200" name="TextBox 12"/>
          <p:cNvSpPr txBox="1">
            <a:spLocks noChangeArrowheads="1"/>
          </p:cNvSpPr>
          <p:nvPr/>
        </p:nvSpPr>
        <p:spPr bwMode="auto">
          <a:xfrm>
            <a:off x="533400" y="6055032"/>
            <a:ext cx="487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eaLnBrk="0" hangingPunct="0">
              <a:spcBef>
                <a:spcPct val="20000"/>
              </a:spcBef>
              <a:buClr>
                <a:srgbClr val="E08BFF"/>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9pPr>
          </a:lstStyle>
          <a:p>
            <a:pPr eaLnBrk="1" hangingPunct="1">
              <a:spcBef>
                <a:spcPct val="0"/>
              </a:spcBef>
              <a:buClrTx/>
              <a:buSzTx/>
              <a:buFontTx/>
              <a:buNone/>
            </a:pPr>
            <a:r>
              <a:rPr lang="en-US" altLang="en-US" sz="1600">
                <a:latin typeface="+mj-lt"/>
              </a:rPr>
              <a:t>Address:  607 McSwain Street – Hattiesburg</a:t>
            </a:r>
          </a:p>
          <a:p>
            <a:pPr eaLnBrk="1" hangingPunct="1">
              <a:spcBef>
                <a:spcPct val="0"/>
              </a:spcBef>
              <a:buClrTx/>
              <a:buSzTx/>
              <a:buFontTx/>
              <a:buNone/>
            </a:pPr>
            <a:r>
              <a:rPr lang="en-US" altLang="en-US" sz="1600">
                <a:latin typeface="+mj-lt"/>
              </a:rPr>
              <a:t>Center Telephone:  601-336-7940 or </a:t>
            </a:r>
          </a:p>
          <a:p>
            <a:pPr eaLnBrk="1" hangingPunct="1">
              <a:spcBef>
                <a:spcPct val="0"/>
              </a:spcBef>
              <a:buClrTx/>
              <a:buSzTx/>
              <a:buFontTx/>
              <a:buNone/>
            </a:pPr>
            <a:r>
              <a:rPr lang="en-US" altLang="en-US" sz="1600">
                <a:latin typeface="+mj-lt"/>
              </a:rPr>
              <a:t>Cell Phone:  601-520-0657</a:t>
            </a:r>
          </a:p>
        </p:txBody>
      </p:sp>
      <p:pic>
        <p:nvPicPr>
          <p:cNvPr id="8201"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498850"/>
            <a:ext cx="1420813"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extBox 2"/>
          <p:cNvSpPr txBox="1">
            <a:spLocks noChangeArrowheads="1"/>
          </p:cNvSpPr>
          <p:nvPr/>
        </p:nvSpPr>
        <p:spPr bwMode="auto">
          <a:xfrm>
            <a:off x="0" y="4002087"/>
            <a:ext cx="449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eaLnBrk="0" hangingPunct="0">
              <a:spcBef>
                <a:spcPct val="20000"/>
              </a:spcBef>
              <a:buClr>
                <a:srgbClr val="E08BFF"/>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E08BFF"/>
              </a:buClr>
              <a:buFont typeface="Wingdings 2" pitchFamily="18" charset="2"/>
              <a:buChar char=""/>
              <a:defRPr sz="1900">
                <a:solidFill>
                  <a:schemeClr val="tx1"/>
                </a:solidFill>
                <a:latin typeface="Century Gothic" pitchFamily="34" charset="0"/>
              </a:defRPr>
            </a:lvl9pPr>
          </a:lstStyle>
          <a:p>
            <a:pPr algn="ctr" eaLnBrk="1" hangingPunct="1">
              <a:spcBef>
                <a:spcPct val="0"/>
              </a:spcBef>
              <a:buClrTx/>
              <a:buSzTx/>
              <a:buFontTx/>
              <a:buNone/>
            </a:pPr>
            <a:r>
              <a:rPr lang="en-US" altLang="en-US" sz="1800">
                <a:latin typeface="Aloe Extended" panose="00000400000000000000" pitchFamily="2" charset="0"/>
              </a:rPr>
              <a:t>Be a Mentor…. Volunteer… </a:t>
            </a:r>
          </a:p>
          <a:p>
            <a:pPr algn="ctr" eaLnBrk="1" hangingPunct="1">
              <a:spcBef>
                <a:spcPct val="0"/>
              </a:spcBef>
              <a:buClrTx/>
              <a:buSzTx/>
              <a:buFontTx/>
              <a:buNone/>
            </a:pPr>
            <a:r>
              <a:rPr lang="en-US" altLang="en-US" sz="1800">
                <a:latin typeface="Aloe Extended" panose="00000400000000000000" pitchFamily="2" charset="0"/>
              </a:rPr>
              <a:t>Make a Difference with Our Youth !!</a:t>
            </a:r>
          </a:p>
        </p:txBody>
      </p:sp>
      <p:pic>
        <p:nvPicPr>
          <p:cNvPr id="8203" name="irc_mi" descr="http://sr.photos2.fotosearch.com/bthumb/CSP/CSP992/k141885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250" y="3498850"/>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23" descr="https://fbcdn-sphotos-e-a.akamaihd.net/hphotos-ak-xap1/v/t1.0-9/10730801_812198982154506_7928958065435700244_n.jpg?oh=6bb56838adbd039fca698d6bba33b4d6&amp;oe=5529CBE1&amp;__gda__=1433242685_69cbf3153f7988d290d3850afc9d146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1238" y="5091113"/>
            <a:ext cx="1731962"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8" descr="Image may contain: 2 people, people sitting, table and outdo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2925" y="1558925"/>
            <a:ext cx="14478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20" descr="Image may contain: 3 people, people smiling, people sitting, table and indoor"/>
          <p:cNvPicPr>
            <a:picLocks noChangeAspect="1" noChangeArrowheads="1"/>
          </p:cNvPicPr>
          <p:nvPr/>
        </p:nvPicPr>
        <p:blipFill>
          <a:blip r:embed="rId8" cstate="print">
            <a:extLst>
              <a:ext uri="{28A0092B-C50C-407E-A947-70E740481C1C}">
                <a14:useLocalDpi xmlns:a14="http://schemas.microsoft.com/office/drawing/2010/main" val="0"/>
              </a:ext>
            </a:extLst>
          </a:blip>
          <a:srcRect l="1572" t="10809" r="-1572" b="9474"/>
          <a:stretch>
            <a:fillRect/>
          </a:stretch>
        </p:blipFill>
        <p:spPr bwMode="auto">
          <a:xfrm>
            <a:off x="6578600" y="5005388"/>
            <a:ext cx="17335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4068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52400" y="838200"/>
            <a:ext cx="43434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838200"/>
            <a:ext cx="43434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152400"/>
            <a:ext cx="8534400" cy="461665"/>
          </a:xfrm>
          <a:prstGeom prst="rect">
            <a:avLst/>
          </a:prstGeom>
          <a:noFill/>
        </p:spPr>
        <p:txBody>
          <a:bodyPr wrap="square" rtlCol="0">
            <a:spAutoFit/>
          </a:bodyPr>
          <a:lstStyle/>
          <a:p>
            <a:pPr algn="ctr"/>
            <a:r>
              <a:rPr lang="en-US" sz="2400" b="1" dirty="0" smtClean="0"/>
              <a:t>Ceiling Damage in Lunchroom Area of North Campus</a:t>
            </a:r>
            <a:endParaRPr lang="en-US" sz="2400" b="1" dirty="0"/>
          </a:p>
        </p:txBody>
      </p:sp>
    </p:spTree>
    <p:extLst>
      <p:ext uri="{BB962C8B-B14F-4D97-AF65-F5344CB8AC3E}">
        <p14:creationId xmlns:p14="http://schemas.microsoft.com/office/powerpoint/2010/main" val="38780407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connect.xfinity.com/appsuite/api/mail/IMG_4809.JPG?action=attachment&amp;folder=default0%2FINBOX&amp;id=481239&amp;attachment=2&amp;user=2&amp;context=16131653&amp;decrypt=&amp;sequence=1&amp;delivery=vie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9600"/>
            <a:ext cx="4572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45690"/>
            <a:ext cx="4562783" cy="6083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 y="152400"/>
            <a:ext cx="8534400" cy="461665"/>
          </a:xfrm>
          <a:prstGeom prst="rect">
            <a:avLst/>
          </a:prstGeom>
          <a:noFill/>
        </p:spPr>
        <p:txBody>
          <a:bodyPr wrap="square" rtlCol="0">
            <a:spAutoFit/>
          </a:bodyPr>
          <a:lstStyle/>
          <a:p>
            <a:pPr algn="ctr"/>
            <a:r>
              <a:rPr lang="en-US" sz="2400" b="1" dirty="0" smtClean="0"/>
              <a:t>Removal of Water in Lunchroom Area of North Campus</a:t>
            </a:r>
            <a:endParaRPr lang="en-US" sz="2400" b="1" dirty="0"/>
          </a:p>
        </p:txBody>
      </p:sp>
    </p:spTree>
    <p:extLst>
      <p:ext uri="{BB962C8B-B14F-4D97-AF65-F5344CB8AC3E}">
        <p14:creationId xmlns:p14="http://schemas.microsoft.com/office/powerpoint/2010/main" val="35135678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962025"/>
            <a:ext cx="8763000"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224135"/>
            <a:ext cx="8534400" cy="461665"/>
          </a:xfrm>
          <a:prstGeom prst="rect">
            <a:avLst/>
          </a:prstGeom>
          <a:noFill/>
        </p:spPr>
        <p:txBody>
          <a:bodyPr wrap="square" rtlCol="0">
            <a:spAutoFit/>
          </a:bodyPr>
          <a:lstStyle/>
          <a:p>
            <a:pPr algn="ctr"/>
            <a:r>
              <a:rPr lang="en-US" sz="2400" b="1" dirty="0" smtClean="0"/>
              <a:t>Installation of Roof Trusses on North Campus</a:t>
            </a:r>
            <a:endParaRPr lang="en-US" sz="2400" b="1" dirty="0"/>
          </a:p>
        </p:txBody>
      </p:sp>
    </p:spTree>
    <p:extLst>
      <p:ext uri="{BB962C8B-B14F-4D97-AF65-F5344CB8AC3E}">
        <p14:creationId xmlns:p14="http://schemas.microsoft.com/office/powerpoint/2010/main" val="5857417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962025"/>
            <a:ext cx="8763000"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224135"/>
            <a:ext cx="8534400" cy="461665"/>
          </a:xfrm>
          <a:prstGeom prst="rect">
            <a:avLst/>
          </a:prstGeom>
          <a:noFill/>
        </p:spPr>
        <p:txBody>
          <a:bodyPr wrap="square" rtlCol="0">
            <a:spAutoFit/>
          </a:bodyPr>
          <a:lstStyle/>
          <a:p>
            <a:pPr algn="ctr"/>
            <a:r>
              <a:rPr lang="en-US" sz="2400" b="1" dirty="0" smtClean="0"/>
              <a:t>Installation of Roof Trusses on North Campus</a:t>
            </a:r>
            <a:endParaRPr lang="en-US" sz="2400" b="1" dirty="0"/>
          </a:p>
        </p:txBody>
      </p:sp>
    </p:spTree>
    <p:extLst>
      <p:ext uri="{BB962C8B-B14F-4D97-AF65-F5344CB8AC3E}">
        <p14:creationId xmlns:p14="http://schemas.microsoft.com/office/powerpoint/2010/main" val="9528139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517</TotalTime>
  <Words>946</Words>
  <Application>Microsoft Office PowerPoint</Application>
  <PresentationFormat>On-screen Show (4:3)</PresentationFormat>
  <Paragraphs>97</Paragraphs>
  <Slides>50</Slides>
  <Notes>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dc:creator>
  <cp:lastModifiedBy>Janet</cp:lastModifiedBy>
  <cp:revision>92</cp:revision>
  <dcterms:created xsi:type="dcterms:W3CDTF">2018-11-29T03:55:40Z</dcterms:created>
  <dcterms:modified xsi:type="dcterms:W3CDTF">2019-08-16T04:39:35Z</dcterms:modified>
</cp:coreProperties>
</file>